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81" r:id="rId2"/>
    <p:sldId id="304" r:id="rId3"/>
    <p:sldId id="282" r:id="rId4"/>
    <p:sldId id="283" r:id="rId5"/>
    <p:sldId id="284" r:id="rId6"/>
    <p:sldId id="286" r:id="rId7"/>
    <p:sldId id="287" r:id="rId8"/>
    <p:sldId id="288" r:id="rId9"/>
    <p:sldId id="306" r:id="rId10"/>
    <p:sldId id="285" r:id="rId11"/>
    <p:sldId id="289" r:id="rId12"/>
    <p:sldId id="290" r:id="rId13"/>
    <p:sldId id="291" r:id="rId14"/>
    <p:sldId id="292" r:id="rId15"/>
    <p:sldId id="294" r:id="rId16"/>
    <p:sldId id="293" r:id="rId17"/>
    <p:sldId id="305" r:id="rId18"/>
    <p:sldId id="295" r:id="rId19"/>
    <p:sldId id="29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80" autoAdjust="0"/>
    <p:restoredTop sz="96327"/>
  </p:normalViewPr>
  <p:slideViewPr>
    <p:cSldViewPr snapToGrid="0">
      <p:cViewPr varScale="1">
        <p:scale>
          <a:sx n="123" d="100"/>
          <a:sy n="123" d="100"/>
        </p:scale>
        <p:origin x="17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5T15:52:09.343"/>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5396 1603,'-17'-54,"-1"1,-6 6,6 0,-4 0,10 10,-3 2,8 15,-1 2,-1 4,2 4,-6-8,9 9,-8-12,0 1,0-3,-2 3,2-3,-4-4,3 5,-13-16,16 22,-12-7,10 5,1 3,-3-3,7 7,-3-1,-2-1,4 2,-8-7,1 9,-10-17,-1 11,-4-10,10 13,-17-15,14 12,-29-23,14 15,3-3,-8 3,20 7,-12-3,18 9,0 0,6 6,-7-3,3 0,-3 0,-1-1,5 1,-20-8,12 6,-32-14,24 12,-63-17,46 10,-15 2,-1 0,6-9,-5 8,-1 1,7-3,-7 3,1 1,15 2,-9-2,-1 0,13 8,-13-8,-1 1,1 5,-29-13,-9 8,36 2,8 7,-4 1,5-7,2 1,-30 6,21-7,-3 0,-6 6,2 0,-29-10,30 10,-1 1,8-4,4 2,-17 4,-26-6,9 1,29 5,-29-6,39 8,-29 0,32 0,-30 0,37 6,-49 2,10-1,2 2,-1-2,-16-5,16 5,3 1,6-1,9 1,-1 0,-15 6,1-2,24-1,24-7,12 2,-11-1,11 2,-12 1,5-1,-1 4,-4-2,4 5,-5-1,-1 4,7-5,-5 4,9-5,-3 1,4 0,0 4,-5 0,-10 21,10-17,-18 30,27-32,-20 29,21-25,-8 22,-2 23,4-3,-7 24,8-20,-1 30,1-22,5 22,3-19,6 1,0 11,0-1,0 0,0-39,0-1,0 33,7 15,-6-18,10-18,-4 11,4-23,2 9,5-3,-10-27,7 14,-6-24,-2 8,8-4,-5-6,2 3,14 17,0-1,3 0,15 15,-26-33,32 26,-32-28,39 16,-4-10,-6-3,44 16,-52-16,22 5,3-1,-5-1,-12-5,2 1,27 4,-22-3,42 3,-54-11,51 4,-49-5,32 9,20 5,-39-5,3 0,13-4,4-1,20 3,-1-1,-28-6,-2-3,11-1,-2-2,-23 1,-4-3,23-7,5 4,-27-10,18 10,1-4,-19 5,3 0,5-3,1-2,37-2,-24-1,2 0,-8 0,0 0,19-4,3-1,4-1,-5 0,-31 5,-3-1,12-2,-3 2,13 1,-19 1,0 0,8 0,-12 0,1 1,22-2,0-3,18-10,-40 3,7 3,5-9,-39 19,18-11,-31 11,11-6,-12 4,26-19,-19 17,24-25,-27 26,23-18,-24 18,32-20,-34 18,38-26,-35 27,26-25,-25 22,7-10,13-27,-17 28,18-34,-5 23,-14 4,13-4,-15 0,-5 16,4-17,3-24,-11 4,13-25,-4-16,-7 48,12-47,-19 70,4-19,-6 28,0-4,0 0,0 8,0-19,0 17,0-17,0 10,0 1,-4-5,3 4,-8-15,3-2,-5-1,-7-16,7 24,-12-24,9 26,-9-16,-2 12,4 1,-14-10,9 13,-21-25,-1-2,17 22,4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D1BAC-5313-074E-848F-49EDA9289E0A}" type="datetimeFigureOut">
              <a:rPr lang="en-GB" smtClean="0"/>
              <a:t>28/10/2024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608C0-329A-5E43-9179-6C9B720A630B}" type="slidenum">
              <a:rPr lang="en-GB" smtClean="0"/>
              <a:t>‹#›</a:t>
            </a:fld>
            <a:endParaRPr lang="en-GB"/>
          </a:p>
        </p:txBody>
      </p:sp>
    </p:spTree>
    <p:extLst>
      <p:ext uri="{BB962C8B-B14F-4D97-AF65-F5344CB8AC3E}">
        <p14:creationId xmlns:p14="http://schemas.microsoft.com/office/powerpoint/2010/main" val="52576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9F608C0-329A-5E43-9179-6C9B720A630B}" type="slidenum">
              <a:rPr lang="en-GB" smtClean="0"/>
              <a:t>1</a:t>
            </a:fld>
            <a:endParaRPr lang="en-GB"/>
          </a:p>
        </p:txBody>
      </p:sp>
    </p:spTree>
    <p:extLst>
      <p:ext uri="{BB962C8B-B14F-4D97-AF65-F5344CB8AC3E}">
        <p14:creationId xmlns:p14="http://schemas.microsoft.com/office/powerpoint/2010/main" val="33585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9F608C0-329A-5E43-9179-6C9B720A630B}" type="slidenum">
              <a:rPr lang="en-GB" smtClean="0"/>
              <a:t>17</a:t>
            </a:fld>
            <a:endParaRPr lang="en-GB"/>
          </a:p>
        </p:txBody>
      </p:sp>
    </p:spTree>
    <p:extLst>
      <p:ext uri="{BB962C8B-B14F-4D97-AF65-F5344CB8AC3E}">
        <p14:creationId xmlns:p14="http://schemas.microsoft.com/office/powerpoint/2010/main" val="2474740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71637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51144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38370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63665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C4E8E4-6261-4A09-9810-50BF4BDE653A}" type="datetimeFigureOut">
              <a:rPr lang="en-GB" smtClean="0"/>
              <a:t>28/10/2024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8328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C4E8E4-6261-4A09-9810-50BF4BDE653A}" type="datetimeFigureOut">
              <a:rPr lang="en-GB" smtClean="0"/>
              <a:t>28/10/2024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999087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C4E8E4-6261-4A09-9810-50BF4BDE653A}" type="datetimeFigureOut">
              <a:rPr lang="en-GB" smtClean="0"/>
              <a:t>28/10/2024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52235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C4E8E4-6261-4A09-9810-50BF4BDE653A}" type="datetimeFigureOut">
              <a:rPr lang="en-GB" smtClean="0"/>
              <a:t>28/10/2024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51534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4E8E4-6261-4A09-9810-50BF4BDE653A}" type="datetimeFigureOut">
              <a:rPr lang="en-GB" smtClean="0"/>
              <a:t>28/10/2024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8840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28/10/2024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4277888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28/10/2024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43992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4E8E4-6261-4A09-9810-50BF4BDE653A}" type="datetimeFigureOut">
              <a:rPr lang="en-GB" smtClean="0"/>
              <a:t>28/10/2024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23531-107C-41E2-9322-6B262CA24674}" type="slidenum">
              <a:rPr lang="en-GB" smtClean="0"/>
              <a:t>‹#›</a:t>
            </a:fld>
            <a:endParaRPr lang="en-GB"/>
          </a:p>
        </p:txBody>
      </p:sp>
    </p:spTree>
    <p:extLst>
      <p:ext uri="{BB962C8B-B14F-4D97-AF65-F5344CB8AC3E}">
        <p14:creationId xmlns:p14="http://schemas.microsoft.com/office/powerpoint/2010/main" val="1172201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0" y="486006"/>
            <a:ext cx="9144000" cy="554326"/>
          </a:xfrm>
        </p:spPr>
        <p:txBody>
          <a:bodyPr>
            <a:normAutofit/>
          </a:bodyPr>
          <a:lstStyle/>
          <a:p>
            <a:r>
              <a:rPr lang="en-GB" sz="3200" b="1" dirty="0">
                <a:solidFill>
                  <a:srgbClr val="002060"/>
                </a:solidFill>
                <a:cs typeface="Arial" panose="020B0604020202020204" pitchFamily="34" charset="0"/>
              </a:rPr>
              <a:t>End Times</a:t>
            </a:r>
          </a:p>
        </p:txBody>
      </p:sp>
      <p:sp>
        <p:nvSpPr>
          <p:cNvPr id="2" name="Down Arrow 1">
            <a:extLst>
              <a:ext uri="{FF2B5EF4-FFF2-40B4-BE49-F238E27FC236}">
                <a16:creationId xmlns:a16="http://schemas.microsoft.com/office/drawing/2014/main" id="{65EFD967-F743-9A3E-208F-29D29166A5F5}"/>
              </a:ext>
            </a:extLst>
          </p:cNvPr>
          <p:cNvSpPr/>
          <p:nvPr/>
        </p:nvSpPr>
        <p:spPr>
          <a:xfrm>
            <a:off x="5500168" y="2341887"/>
            <a:ext cx="615638" cy="1641757"/>
          </a:xfrm>
          <a:prstGeom prst="down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4481D59A-CF29-D82E-C72D-F67F4D33D672}"/>
              </a:ext>
            </a:extLst>
          </p:cNvPr>
          <p:cNvSpPr/>
          <p:nvPr/>
        </p:nvSpPr>
        <p:spPr>
          <a:xfrm>
            <a:off x="6211358" y="2358721"/>
            <a:ext cx="2324944" cy="1641745"/>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1000 year</a:t>
            </a:r>
          </a:p>
          <a:p>
            <a:pPr algn="ctr"/>
            <a:r>
              <a:rPr lang="en-GB" b="1" dirty="0">
                <a:solidFill>
                  <a:schemeClr val="tx1"/>
                </a:solidFill>
              </a:rPr>
              <a:t>Millennial reign</a:t>
            </a:r>
          </a:p>
        </p:txBody>
      </p:sp>
      <p:sp>
        <p:nvSpPr>
          <p:cNvPr id="6" name="Rectangle 5">
            <a:extLst>
              <a:ext uri="{FF2B5EF4-FFF2-40B4-BE49-F238E27FC236}">
                <a16:creationId xmlns:a16="http://schemas.microsoft.com/office/drawing/2014/main" id="{3072D12B-EC8F-EE29-D9DE-AD5244E5A2C9}"/>
              </a:ext>
            </a:extLst>
          </p:cNvPr>
          <p:cNvSpPr/>
          <p:nvPr/>
        </p:nvSpPr>
        <p:spPr>
          <a:xfrm>
            <a:off x="3865554" y="2348343"/>
            <a:ext cx="1543166" cy="801311"/>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Israel attacked</a:t>
            </a:r>
          </a:p>
        </p:txBody>
      </p:sp>
      <p:sp>
        <p:nvSpPr>
          <p:cNvPr id="8" name="Rectangle 7">
            <a:extLst>
              <a:ext uri="{FF2B5EF4-FFF2-40B4-BE49-F238E27FC236}">
                <a16:creationId xmlns:a16="http://schemas.microsoft.com/office/drawing/2014/main" id="{DB13C0B3-A8FF-C352-AC78-7654DDCB5F98}"/>
              </a:ext>
            </a:extLst>
          </p:cNvPr>
          <p:cNvSpPr/>
          <p:nvPr/>
        </p:nvSpPr>
        <p:spPr>
          <a:xfrm>
            <a:off x="1515371" y="2327565"/>
            <a:ext cx="175774" cy="1652149"/>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82B0EAF5-1667-FDDF-7D74-5E270FA43759}"/>
              </a:ext>
            </a:extLst>
          </p:cNvPr>
          <p:cNvPicPr>
            <a:picLocks noChangeAspect="1"/>
          </p:cNvPicPr>
          <p:nvPr/>
        </p:nvPicPr>
        <p:blipFill>
          <a:blip r:embed="rId3"/>
          <a:stretch>
            <a:fillRect/>
          </a:stretch>
        </p:blipFill>
        <p:spPr>
          <a:xfrm>
            <a:off x="2541307" y="2349766"/>
            <a:ext cx="615638" cy="1652149"/>
          </a:xfrm>
          <a:prstGeom prst="rect">
            <a:avLst/>
          </a:prstGeom>
        </p:spPr>
      </p:pic>
      <p:sp>
        <p:nvSpPr>
          <p:cNvPr id="43" name="Rectangle 42">
            <a:extLst>
              <a:ext uri="{FF2B5EF4-FFF2-40B4-BE49-F238E27FC236}">
                <a16:creationId xmlns:a16="http://schemas.microsoft.com/office/drawing/2014/main" id="{8CDA58D9-0E3F-3048-E393-6F0EFAADFFC4}"/>
              </a:ext>
            </a:extLst>
          </p:cNvPr>
          <p:cNvSpPr/>
          <p:nvPr/>
        </p:nvSpPr>
        <p:spPr>
          <a:xfrm rot="5400000">
            <a:off x="1507766" y="2335736"/>
            <a:ext cx="170774" cy="902565"/>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25BFF73E-E4DC-D6B0-5689-AAE817C9C827}"/>
              </a:ext>
            </a:extLst>
          </p:cNvPr>
          <p:cNvSpPr txBox="1"/>
          <p:nvPr/>
        </p:nvSpPr>
        <p:spPr>
          <a:xfrm>
            <a:off x="5397329" y="4647639"/>
            <a:ext cx="821315" cy="369332"/>
          </a:xfrm>
          <a:prstGeom prst="rect">
            <a:avLst/>
          </a:prstGeom>
          <a:noFill/>
        </p:spPr>
        <p:txBody>
          <a:bodyPr wrap="none" rtlCol="0">
            <a:spAutoFit/>
          </a:bodyPr>
          <a:lstStyle/>
          <a:p>
            <a:r>
              <a:rPr lang="en-GB" b="1" dirty="0">
                <a:solidFill>
                  <a:srgbClr val="002060"/>
                </a:solidFill>
              </a:rPr>
              <a:t>Rev 19</a:t>
            </a:r>
          </a:p>
        </p:txBody>
      </p:sp>
      <p:sp>
        <p:nvSpPr>
          <p:cNvPr id="45" name="TextBox 44">
            <a:extLst>
              <a:ext uri="{FF2B5EF4-FFF2-40B4-BE49-F238E27FC236}">
                <a16:creationId xmlns:a16="http://schemas.microsoft.com/office/drawing/2014/main" id="{BD90E334-D23A-4940-C663-7FD74F734E9B}"/>
              </a:ext>
            </a:extLst>
          </p:cNvPr>
          <p:cNvSpPr txBox="1"/>
          <p:nvPr/>
        </p:nvSpPr>
        <p:spPr>
          <a:xfrm>
            <a:off x="6936353" y="4647861"/>
            <a:ext cx="821315" cy="369332"/>
          </a:xfrm>
          <a:prstGeom prst="rect">
            <a:avLst/>
          </a:prstGeom>
          <a:noFill/>
        </p:spPr>
        <p:txBody>
          <a:bodyPr wrap="none" rtlCol="0">
            <a:spAutoFit/>
          </a:bodyPr>
          <a:lstStyle>
            <a:defPPr>
              <a:defRPr lang="en-US"/>
            </a:defPPr>
            <a:lvl1pPr>
              <a:defRPr b="1">
                <a:solidFill>
                  <a:srgbClr val="002060"/>
                </a:solidFill>
              </a:defRPr>
            </a:lvl1pPr>
          </a:lstStyle>
          <a:p>
            <a:r>
              <a:rPr lang="en-GB" dirty="0"/>
              <a:t>Rev 20</a:t>
            </a:r>
          </a:p>
        </p:txBody>
      </p:sp>
      <p:sp>
        <p:nvSpPr>
          <p:cNvPr id="46" name="TextBox 45">
            <a:extLst>
              <a:ext uri="{FF2B5EF4-FFF2-40B4-BE49-F238E27FC236}">
                <a16:creationId xmlns:a16="http://schemas.microsoft.com/office/drawing/2014/main" id="{00FBFB07-CB09-4AE2-062E-A1938EDB0E15}"/>
              </a:ext>
            </a:extLst>
          </p:cNvPr>
          <p:cNvSpPr txBox="1"/>
          <p:nvPr/>
        </p:nvSpPr>
        <p:spPr>
          <a:xfrm>
            <a:off x="2303688"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36-37</a:t>
            </a:r>
          </a:p>
        </p:txBody>
      </p:sp>
      <p:sp>
        <p:nvSpPr>
          <p:cNvPr id="47" name="TextBox 46">
            <a:extLst>
              <a:ext uri="{FF2B5EF4-FFF2-40B4-BE49-F238E27FC236}">
                <a16:creationId xmlns:a16="http://schemas.microsoft.com/office/drawing/2014/main" id="{9EEE6D40-BD87-DEA3-F994-BCC6AB576EDC}"/>
              </a:ext>
            </a:extLst>
          </p:cNvPr>
          <p:cNvSpPr txBox="1"/>
          <p:nvPr/>
        </p:nvSpPr>
        <p:spPr>
          <a:xfrm>
            <a:off x="6801572"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40-48</a:t>
            </a:r>
          </a:p>
        </p:txBody>
      </p:sp>
      <p:sp>
        <p:nvSpPr>
          <p:cNvPr id="48" name="TextBox 47">
            <a:extLst>
              <a:ext uri="{FF2B5EF4-FFF2-40B4-BE49-F238E27FC236}">
                <a16:creationId xmlns:a16="http://schemas.microsoft.com/office/drawing/2014/main" id="{8EF8B464-9DB2-B4BB-621C-4C4039EC2712}"/>
              </a:ext>
            </a:extLst>
          </p:cNvPr>
          <p:cNvSpPr txBox="1"/>
          <p:nvPr/>
        </p:nvSpPr>
        <p:spPr>
          <a:xfrm>
            <a:off x="4089647"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38-39</a:t>
            </a:r>
          </a:p>
        </p:txBody>
      </p:sp>
      <p:sp>
        <p:nvSpPr>
          <p:cNvPr id="50" name="TextBox 49">
            <a:extLst>
              <a:ext uri="{FF2B5EF4-FFF2-40B4-BE49-F238E27FC236}">
                <a16:creationId xmlns:a16="http://schemas.microsoft.com/office/drawing/2014/main" id="{E4349CE8-9FD2-9E49-692D-692C39932E44}"/>
              </a:ext>
            </a:extLst>
          </p:cNvPr>
          <p:cNvSpPr txBox="1"/>
          <p:nvPr/>
        </p:nvSpPr>
        <p:spPr>
          <a:xfrm>
            <a:off x="4266234" y="5592612"/>
            <a:ext cx="737702" cy="369332"/>
          </a:xfrm>
          <a:prstGeom prst="rect">
            <a:avLst/>
          </a:prstGeom>
          <a:noFill/>
        </p:spPr>
        <p:txBody>
          <a:bodyPr wrap="none" rtlCol="0">
            <a:spAutoFit/>
          </a:bodyPr>
          <a:lstStyle>
            <a:defPPr>
              <a:defRPr lang="en-US"/>
            </a:defPPr>
            <a:lvl1pPr>
              <a:defRPr b="1">
                <a:solidFill>
                  <a:srgbClr val="002060"/>
                </a:solidFill>
              </a:defRPr>
            </a:lvl1pPr>
          </a:lstStyle>
          <a:p>
            <a:r>
              <a:rPr lang="en-GB" dirty="0">
                <a:solidFill>
                  <a:srgbClr val="FF0000"/>
                </a:solidFill>
              </a:rPr>
              <a:t>Dan 9</a:t>
            </a:r>
          </a:p>
        </p:txBody>
      </p:sp>
      <p:sp>
        <p:nvSpPr>
          <p:cNvPr id="51" name="Right Arrow 50">
            <a:extLst>
              <a:ext uri="{FF2B5EF4-FFF2-40B4-BE49-F238E27FC236}">
                <a16:creationId xmlns:a16="http://schemas.microsoft.com/office/drawing/2014/main" id="{EEF48148-C33D-6BD8-3A8F-B46E00154259}"/>
              </a:ext>
            </a:extLst>
          </p:cNvPr>
          <p:cNvSpPr/>
          <p:nvPr/>
        </p:nvSpPr>
        <p:spPr>
          <a:xfrm>
            <a:off x="1141870" y="4143520"/>
            <a:ext cx="7835875" cy="511492"/>
          </a:xfrm>
          <a:prstGeom prst="right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Last days</a:t>
            </a:r>
          </a:p>
        </p:txBody>
      </p:sp>
      <p:sp>
        <p:nvSpPr>
          <p:cNvPr id="53" name="Rectangle 52">
            <a:extLst>
              <a:ext uri="{FF2B5EF4-FFF2-40B4-BE49-F238E27FC236}">
                <a16:creationId xmlns:a16="http://schemas.microsoft.com/office/drawing/2014/main" id="{B6C461C0-8A45-83F7-2231-665590B3D891}"/>
              </a:ext>
            </a:extLst>
          </p:cNvPr>
          <p:cNvSpPr/>
          <p:nvPr/>
        </p:nvSpPr>
        <p:spPr>
          <a:xfrm>
            <a:off x="3863502" y="3200340"/>
            <a:ext cx="1543166" cy="801311"/>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2"/>
                </a:solidFill>
              </a:rPr>
              <a:t>Tribulation</a:t>
            </a:r>
          </a:p>
        </p:txBody>
      </p:sp>
      <p:sp>
        <p:nvSpPr>
          <p:cNvPr id="54" name="TextBox 53">
            <a:extLst>
              <a:ext uri="{FF2B5EF4-FFF2-40B4-BE49-F238E27FC236}">
                <a16:creationId xmlns:a16="http://schemas.microsoft.com/office/drawing/2014/main" id="{73683A6A-7789-C4C9-60AB-6167EC3FD6E9}"/>
              </a:ext>
            </a:extLst>
          </p:cNvPr>
          <p:cNvSpPr txBox="1"/>
          <p:nvPr/>
        </p:nvSpPr>
        <p:spPr>
          <a:xfrm>
            <a:off x="5200064" y="1620109"/>
            <a:ext cx="1215846" cy="646331"/>
          </a:xfrm>
          <a:prstGeom prst="rect">
            <a:avLst/>
          </a:prstGeom>
          <a:noFill/>
        </p:spPr>
        <p:txBody>
          <a:bodyPr wrap="none" rtlCol="0">
            <a:spAutoFit/>
          </a:bodyPr>
          <a:lstStyle/>
          <a:p>
            <a:pPr algn="ctr"/>
            <a:r>
              <a:rPr lang="en-GB" b="1" dirty="0"/>
              <a:t>2</a:t>
            </a:r>
            <a:r>
              <a:rPr lang="en-GB" b="1" baseline="30000" dirty="0"/>
              <a:t>nd</a:t>
            </a:r>
            <a:r>
              <a:rPr lang="en-GB" b="1" dirty="0"/>
              <a:t> coming</a:t>
            </a:r>
          </a:p>
          <a:p>
            <a:pPr algn="ctr"/>
            <a:r>
              <a:rPr lang="en-GB" b="1" dirty="0"/>
              <a:t>of Jesus</a:t>
            </a:r>
          </a:p>
        </p:txBody>
      </p:sp>
      <p:sp>
        <p:nvSpPr>
          <p:cNvPr id="56" name="TextBox 55">
            <a:extLst>
              <a:ext uri="{FF2B5EF4-FFF2-40B4-BE49-F238E27FC236}">
                <a16:creationId xmlns:a16="http://schemas.microsoft.com/office/drawing/2014/main" id="{D796D3F4-85A8-8777-BF8D-4DE770493387}"/>
              </a:ext>
            </a:extLst>
          </p:cNvPr>
          <p:cNvSpPr txBox="1"/>
          <p:nvPr/>
        </p:nvSpPr>
        <p:spPr>
          <a:xfrm>
            <a:off x="2366154" y="1616334"/>
            <a:ext cx="944192" cy="646331"/>
          </a:xfrm>
          <a:prstGeom prst="rect">
            <a:avLst/>
          </a:prstGeom>
          <a:noFill/>
        </p:spPr>
        <p:txBody>
          <a:bodyPr wrap="square">
            <a:spAutoFit/>
          </a:bodyPr>
          <a:lstStyle/>
          <a:p>
            <a:pPr algn="ctr"/>
            <a:r>
              <a:rPr lang="en-GB" b="1" dirty="0">
                <a:solidFill>
                  <a:schemeClr val="tx1"/>
                </a:solidFill>
              </a:rPr>
              <a:t>State of Israel</a:t>
            </a:r>
            <a:endParaRPr lang="en-GB" dirty="0"/>
          </a:p>
        </p:txBody>
      </p:sp>
      <p:sp>
        <p:nvSpPr>
          <p:cNvPr id="57" name="TextBox 56">
            <a:extLst>
              <a:ext uri="{FF2B5EF4-FFF2-40B4-BE49-F238E27FC236}">
                <a16:creationId xmlns:a16="http://schemas.microsoft.com/office/drawing/2014/main" id="{53BE22DB-44B2-868E-236C-C9B115B65416}"/>
              </a:ext>
            </a:extLst>
          </p:cNvPr>
          <p:cNvSpPr txBox="1"/>
          <p:nvPr/>
        </p:nvSpPr>
        <p:spPr>
          <a:xfrm>
            <a:off x="38136" y="1616335"/>
            <a:ext cx="1015847" cy="646331"/>
          </a:xfrm>
          <a:prstGeom prst="rect">
            <a:avLst/>
          </a:prstGeom>
          <a:noFill/>
        </p:spPr>
        <p:txBody>
          <a:bodyPr wrap="square">
            <a:spAutoFit/>
          </a:bodyPr>
          <a:lstStyle/>
          <a:p>
            <a:pPr algn="ctr"/>
            <a:r>
              <a:rPr lang="en-GB" b="1" dirty="0">
                <a:solidFill>
                  <a:schemeClr val="tx1"/>
                </a:solidFill>
              </a:rPr>
              <a:t>Exile to Babylon</a:t>
            </a:r>
            <a:endParaRPr lang="en-GB" dirty="0"/>
          </a:p>
        </p:txBody>
      </p:sp>
      <p:sp>
        <p:nvSpPr>
          <p:cNvPr id="59" name="TextBox 58">
            <a:extLst>
              <a:ext uri="{FF2B5EF4-FFF2-40B4-BE49-F238E27FC236}">
                <a16:creationId xmlns:a16="http://schemas.microsoft.com/office/drawing/2014/main" id="{BAF28410-FCE5-D630-4EE9-37F70EC31BA3}"/>
              </a:ext>
            </a:extLst>
          </p:cNvPr>
          <p:cNvSpPr txBox="1"/>
          <p:nvPr/>
        </p:nvSpPr>
        <p:spPr>
          <a:xfrm>
            <a:off x="0" y="2856427"/>
            <a:ext cx="1015847" cy="369332"/>
          </a:xfrm>
          <a:prstGeom prst="rect">
            <a:avLst/>
          </a:prstGeom>
          <a:noFill/>
        </p:spPr>
        <p:txBody>
          <a:bodyPr wrap="square">
            <a:spAutoFit/>
          </a:bodyPr>
          <a:lstStyle/>
          <a:p>
            <a:pPr algn="ctr"/>
            <a:r>
              <a:rPr lang="en-GB" b="1" dirty="0">
                <a:solidFill>
                  <a:schemeClr val="accent2">
                    <a:lumMod val="50000"/>
                  </a:schemeClr>
                </a:solidFill>
              </a:rPr>
              <a:t>586 BC</a:t>
            </a:r>
            <a:endParaRPr lang="en-GB" dirty="0">
              <a:solidFill>
                <a:schemeClr val="accent2">
                  <a:lumMod val="50000"/>
                </a:schemeClr>
              </a:solidFill>
            </a:endParaRPr>
          </a:p>
        </p:txBody>
      </p:sp>
      <p:sp>
        <p:nvSpPr>
          <p:cNvPr id="61" name="TextBox 60">
            <a:extLst>
              <a:ext uri="{FF2B5EF4-FFF2-40B4-BE49-F238E27FC236}">
                <a16:creationId xmlns:a16="http://schemas.microsoft.com/office/drawing/2014/main" id="{2C98A191-FE82-53F4-9AB2-102D55EE2057}"/>
              </a:ext>
            </a:extLst>
          </p:cNvPr>
          <p:cNvSpPr txBox="1"/>
          <p:nvPr/>
        </p:nvSpPr>
        <p:spPr>
          <a:xfrm>
            <a:off x="4130652" y="4647754"/>
            <a:ext cx="1008866" cy="369332"/>
          </a:xfrm>
          <a:prstGeom prst="rect">
            <a:avLst/>
          </a:prstGeom>
          <a:noFill/>
        </p:spPr>
        <p:txBody>
          <a:bodyPr wrap="none" rtlCol="0">
            <a:spAutoFit/>
          </a:bodyPr>
          <a:lstStyle>
            <a:defPPr>
              <a:defRPr lang="en-US"/>
            </a:defPPr>
            <a:lvl1pPr>
              <a:defRPr b="1">
                <a:solidFill>
                  <a:srgbClr val="002060"/>
                </a:solidFill>
              </a:defRPr>
            </a:lvl1pPr>
          </a:lstStyle>
          <a:p>
            <a:r>
              <a:rPr lang="en-GB" dirty="0"/>
              <a:t>Rev 6-16</a:t>
            </a:r>
          </a:p>
        </p:txBody>
      </p:sp>
    </p:spTree>
    <p:extLst>
      <p:ext uri="{BB962C8B-B14F-4D97-AF65-F5344CB8AC3E}">
        <p14:creationId xmlns:p14="http://schemas.microsoft.com/office/powerpoint/2010/main" val="236085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3000" fill="hold"/>
                                        <p:tgtEl>
                                          <p:spTgt spid="51"/>
                                        </p:tgtEl>
                                        <p:attrNameLst>
                                          <p:attrName>ppt_x</p:attrName>
                                        </p:attrNameLst>
                                      </p:cBhvr>
                                      <p:tavLst>
                                        <p:tav tm="0">
                                          <p:val>
                                            <p:strVal val="0-#ppt_w/2"/>
                                          </p:val>
                                        </p:tav>
                                        <p:tav tm="100000">
                                          <p:val>
                                            <p:strVal val="#ppt_x"/>
                                          </p:val>
                                        </p:tav>
                                      </p:tavLst>
                                    </p:anim>
                                    <p:anim calcmode="lin" valueType="num">
                                      <p:cBhvr additive="base">
                                        <p:cTn id="16" dur="3000" fill="hold"/>
                                        <p:tgtEl>
                                          <p:spTgt spid="51"/>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500"/>
                                        <p:tgtEl>
                                          <p:spTgt spid="5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500"/>
                                        <p:tgtEl>
                                          <p:spTgt spid="4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fade">
                                      <p:cBhvr>
                                        <p:cTn id="45" dur="500"/>
                                        <p:tgtEl>
                                          <p:spTgt spid="4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fade">
                                      <p:cBhvr>
                                        <p:cTn id="50" dur="500"/>
                                        <p:tgtEl>
                                          <p:spTgt spid="59"/>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fade">
                                      <p:cBhvr>
                                        <p:cTn id="53" dur="500"/>
                                        <p:tgtEl>
                                          <p:spTgt spid="5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fade">
                                      <p:cBhvr>
                                        <p:cTn id="58" dur="500"/>
                                        <p:tgtEl>
                                          <p:spTgt spid="56"/>
                                        </p:tgtEl>
                                      </p:cBhvr>
                                    </p:animEffect>
                                  </p:childTnLst>
                                </p:cTn>
                              </p:par>
                              <p:par>
                                <p:cTn id="59" presetID="10" presetClass="entr" presetSubtype="0"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500"/>
                                        <p:tgtEl>
                                          <p:spTgt spid="4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500"/>
                                        <p:tgtEl>
                                          <p:spTgt spid="4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5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3"/>
                                        </p:tgtEl>
                                        <p:attrNameLst>
                                          <p:attrName>style.visibility</p:attrName>
                                        </p:attrNameLst>
                                      </p:cBhvr>
                                      <p:to>
                                        <p:strVal val="visible"/>
                                      </p:to>
                                    </p:set>
                                    <p:animEffect transition="in" filter="fade">
                                      <p:cBhvr>
                                        <p:cTn id="76" dur="500"/>
                                        <p:tgtEl>
                                          <p:spTgt spid="5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61"/>
                                        </p:tgtEl>
                                        <p:attrNameLst>
                                          <p:attrName>style.visibility</p:attrName>
                                        </p:attrNameLst>
                                      </p:cBhvr>
                                      <p:to>
                                        <p:strVal val="visible"/>
                                      </p:to>
                                    </p:set>
                                    <p:animEffect transition="in" filter="fade">
                                      <p:cBhvr>
                                        <p:cTn id="81" dur="500"/>
                                        <p:tgtEl>
                                          <p:spTgt spid="61"/>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fade">
                                      <p:cBhvr>
                                        <p:cTn id="8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8" grpId="0" animBg="1"/>
      <p:bldP spid="43" grpId="0" animBg="1"/>
      <p:bldP spid="44" grpId="0"/>
      <p:bldP spid="45" grpId="0"/>
      <p:bldP spid="46" grpId="0"/>
      <p:bldP spid="47" grpId="0"/>
      <p:bldP spid="48" grpId="0"/>
      <p:bldP spid="50" grpId="0"/>
      <p:bldP spid="51" grpId="0" animBg="1"/>
      <p:bldP spid="53" grpId="0" animBg="1"/>
      <p:bldP spid="54" grpId="0"/>
      <p:bldP spid="56" grpId="0"/>
      <p:bldP spid="57" grpId="0"/>
      <p:bldP spid="59" grpId="0"/>
      <p:bldP spid="6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066945"/>
            <a:ext cx="8634845" cy="1446550"/>
          </a:xfrm>
          <a:prstGeom prst="rect">
            <a:avLst/>
          </a:prstGeom>
          <a:noFill/>
        </p:spPr>
        <p:txBody>
          <a:bodyPr wrap="square">
            <a:spAutoFit/>
          </a:bodyPr>
          <a:lstStyle/>
          <a:p>
            <a:r>
              <a:rPr lang="en-GB" sz="2200" baseline="30000" dirty="0">
                <a:latin typeface="Arial" panose="020B0604020202020204" pitchFamily="34" charset="0"/>
                <a:ea typeface="Times New Roman" panose="02020603050405020304" pitchFamily="18" charset="0"/>
              </a:rPr>
              <a:t>25</a:t>
            </a:r>
            <a:r>
              <a:rPr lang="en-GB" sz="2200" dirty="0">
                <a:latin typeface="Arial" panose="020B0604020202020204" pitchFamily="34" charset="0"/>
                <a:ea typeface="Times New Roman" panose="02020603050405020304" pitchFamily="18" charset="0"/>
              </a:rPr>
              <a:t> ‘Know and understand this: from </a:t>
            </a:r>
            <a:r>
              <a:rPr lang="en-GB" sz="2200" dirty="0">
                <a:solidFill>
                  <a:srgbClr val="FF0000"/>
                </a:solidFill>
                <a:latin typeface="Arial" panose="020B0604020202020204" pitchFamily="34" charset="0"/>
                <a:ea typeface="Times New Roman" panose="02020603050405020304" pitchFamily="18" charset="0"/>
              </a:rPr>
              <a:t>the time the word goes out to restore and rebuild Jerusalem </a:t>
            </a:r>
            <a:r>
              <a:rPr lang="en-GB" sz="2200" dirty="0">
                <a:latin typeface="Arial" panose="020B0604020202020204" pitchFamily="34" charset="0"/>
                <a:ea typeface="Times New Roman" panose="02020603050405020304" pitchFamily="18" charset="0"/>
              </a:rPr>
              <a:t>until </a:t>
            </a:r>
            <a:r>
              <a:rPr lang="en-GB" sz="2200" dirty="0">
                <a:solidFill>
                  <a:srgbClr val="C00000"/>
                </a:solidFill>
                <a:latin typeface="Arial" panose="020B0604020202020204" pitchFamily="34" charset="0"/>
                <a:ea typeface="Times New Roman" panose="02020603050405020304" pitchFamily="18" charset="0"/>
              </a:rPr>
              <a:t>the Anointed One, the ruler, comes</a:t>
            </a:r>
            <a:r>
              <a:rPr lang="en-GB" sz="2200" dirty="0">
                <a:latin typeface="Arial" panose="020B0604020202020204" pitchFamily="34" charset="0"/>
                <a:ea typeface="Times New Roman" panose="02020603050405020304" pitchFamily="18" charset="0"/>
              </a:rPr>
              <a:t>, there will be seven “sevens”, and sixty-two “sevens”…</a:t>
            </a:r>
          </a:p>
          <a:p>
            <a:r>
              <a:rPr lang="en-GB" sz="2200" baseline="30000" dirty="0">
                <a:latin typeface="Arial" panose="020B0604020202020204" pitchFamily="34" charset="0"/>
                <a:ea typeface="Times New Roman" panose="02020603050405020304" pitchFamily="18" charset="0"/>
              </a:rPr>
              <a:t>26</a:t>
            </a:r>
            <a:r>
              <a:rPr lang="en-GB" sz="2200" dirty="0">
                <a:latin typeface="Arial" panose="020B0604020202020204" pitchFamily="34" charset="0"/>
                <a:ea typeface="Times New Roman" panose="02020603050405020304" pitchFamily="18" charset="0"/>
              </a:rPr>
              <a:t> After the sixty-two “sevens”, the Anointed One will be put to death. </a:t>
            </a:r>
            <a:endParaRPr lang="en-GB"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980A073-FCF6-C8F6-880C-2832D55166EB}"/>
              </a:ext>
            </a:extLst>
          </p:cNvPr>
          <p:cNvSpPr txBox="1"/>
          <p:nvPr/>
        </p:nvSpPr>
        <p:spPr>
          <a:xfrm>
            <a:off x="665018" y="3849965"/>
            <a:ext cx="8634845" cy="400110"/>
          </a:xfrm>
          <a:prstGeom prst="rect">
            <a:avLst/>
          </a:prstGeom>
          <a:noFill/>
        </p:spPr>
        <p:txBody>
          <a:bodyPr wrap="square">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1</a:t>
            </a:r>
            <a:r>
              <a:rPr lang="en-GB" sz="2000" baseline="30000" dirty="0">
                <a:solidFill>
                  <a:schemeClr val="accent6">
                    <a:lumMod val="75000"/>
                  </a:schemeClr>
                </a:solidFill>
                <a:latin typeface="Arial" panose="020B0604020202020204" pitchFamily="34" charset="0"/>
                <a:cs typeface="Arial" panose="020B0604020202020204" pitchFamily="34" charset="0"/>
              </a:rPr>
              <a:t>st</a:t>
            </a:r>
            <a:r>
              <a:rPr lang="en-GB" sz="2000" dirty="0">
                <a:solidFill>
                  <a:schemeClr val="accent6">
                    <a:lumMod val="75000"/>
                  </a:schemeClr>
                </a:solidFill>
                <a:latin typeface="Arial" panose="020B0604020202020204" pitchFamily="34" charset="0"/>
                <a:cs typeface="Arial" panose="020B0604020202020204" pitchFamily="34" charset="0"/>
              </a:rPr>
              <a:t> return from exile	=	Zerubbabel (Temple)</a:t>
            </a:r>
          </a:p>
        </p:txBody>
      </p:sp>
      <p:sp>
        <p:nvSpPr>
          <p:cNvPr id="9" name="TextBox 8">
            <a:extLst>
              <a:ext uri="{FF2B5EF4-FFF2-40B4-BE49-F238E27FC236}">
                <a16:creationId xmlns:a16="http://schemas.microsoft.com/office/drawing/2014/main" id="{4B798E3A-76E2-BAFF-53CF-A349F99FB8C9}"/>
              </a:ext>
            </a:extLst>
          </p:cNvPr>
          <p:cNvSpPr txBox="1"/>
          <p:nvPr/>
        </p:nvSpPr>
        <p:spPr>
          <a:xfrm>
            <a:off x="665017" y="4263385"/>
            <a:ext cx="8634845" cy="400110"/>
          </a:xfrm>
          <a:prstGeom prst="rect">
            <a:avLst/>
          </a:prstGeom>
          <a:noFill/>
        </p:spPr>
        <p:txBody>
          <a:bodyPr wrap="square">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2</a:t>
            </a:r>
            <a:r>
              <a:rPr lang="en-GB" sz="2000" baseline="30000" dirty="0">
                <a:solidFill>
                  <a:schemeClr val="accent6">
                    <a:lumMod val="75000"/>
                  </a:schemeClr>
                </a:solidFill>
                <a:latin typeface="Arial" panose="020B0604020202020204" pitchFamily="34" charset="0"/>
                <a:cs typeface="Arial" panose="020B0604020202020204" pitchFamily="34" charset="0"/>
              </a:rPr>
              <a:t>nd</a:t>
            </a:r>
            <a:r>
              <a:rPr lang="en-GB" sz="2000" dirty="0">
                <a:solidFill>
                  <a:schemeClr val="accent6">
                    <a:lumMod val="75000"/>
                  </a:schemeClr>
                </a:solidFill>
                <a:latin typeface="Arial" panose="020B0604020202020204" pitchFamily="34" charset="0"/>
                <a:cs typeface="Arial" panose="020B0604020202020204" pitchFamily="34" charset="0"/>
              </a:rPr>
              <a:t> return from exile	=	Ezra (Temple - completion)</a:t>
            </a:r>
          </a:p>
        </p:txBody>
      </p:sp>
      <p:sp>
        <p:nvSpPr>
          <p:cNvPr id="10" name="TextBox 9">
            <a:extLst>
              <a:ext uri="{FF2B5EF4-FFF2-40B4-BE49-F238E27FC236}">
                <a16:creationId xmlns:a16="http://schemas.microsoft.com/office/drawing/2014/main" id="{E6F046CA-A210-2E26-30EA-57C54488D48F}"/>
              </a:ext>
            </a:extLst>
          </p:cNvPr>
          <p:cNvSpPr txBox="1"/>
          <p:nvPr/>
        </p:nvSpPr>
        <p:spPr>
          <a:xfrm>
            <a:off x="665017" y="4679349"/>
            <a:ext cx="8634845" cy="400110"/>
          </a:xfrm>
          <a:prstGeom prst="rect">
            <a:avLst/>
          </a:prstGeom>
          <a:noFill/>
        </p:spPr>
        <p:txBody>
          <a:bodyPr wrap="square">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3</a:t>
            </a:r>
            <a:r>
              <a:rPr lang="en-GB" sz="2000" baseline="30000" dirty="0">
                <a:solidFill>
                  <a:schemeClr val="accent6">
                    <a:lumMod val="75000"/>
                  </a:schemeClr>
                </a:solidFill>
                <a:latin typeface="Arial" panose="020B0604020202020204" pitchFamily="34" charset="0"/>
                <a:cs typeface="Arial" panose="020B0604020202020204" pitchFamily="34" charset="0"/>
              </a:rPr>
              <a:t>rd</a:t>
            </a:r>
            <a:r>
              <a:rPr lang="en-GB" sz="2000" dirty="0">
                <a:solidFill>
                  <a:schemeClr val="accent6">
                    <a:lumMod val="75000"/>
                  </a:schemeClr>
                </a:solidFill>
                <a:latin typeface="Arial" panose="020B0604020202020204" pitchFamily="34" charset="0"/>
                <a:cs typeface="Arial" panose="020B0604020202020204" pitchFamily="34" charset="0"/>
              </a:rPr>
              <a:t> return from exile	=	Nehemiah (rebuild walls of Jerusalem)</a:t>
            </a:r>
          </a:p>
        </p:txBody>
      </p:sp>
      <p:sp>
        <p:nvSpPr>
          <p:cNvPr id="11" name="TextBox 10">
            <a:extLst>
              <a:ext uri="{FF2B5EF4-FFF2-40B4-BE49-F238E27FC236}">
                <a16:creationId xmlns:a16="http://schemas.microsoft.com/office/drawing/2014/main" id="{D9227E91-920D-06EE-F028-6F4EC71DEBAE}"/>
              </a:ext>
            </a:extLst>
          </p:cNvPr>
          <p:cNvSpPr txBox="1"/>
          <p:nvPr/>
        </p:nvSpPr>
        <p:spPr>
          <a:xfrm>
            <a:off x="311726" y="5413385"/>
            <a:ext cx="8738756" cy="769441"/>
          </a:xfrm>
          <a:prstGeom prst="rect">
            <a:avLst/>
          </a:prstGeom>
          <a:noFill/>
        </p:spPr>
        <p:txBody>
          <a:bodyPr wrap="square">
            <a:spAutoFit/>
          </a:bodyPr>
          <a:lstStyle/>
          <a:p>
            <a:r>
              <a:rPr lang="en-GB" sz="2200" baseline="30000" dirty="0" err="1">
                <a:latin typeface="Arial" panose="020B0604020202020204" pitchFamily="34" charset="0"/>
                <a:ea typeface="Times New Roman" panose="02020603050405020304" pitchFamily="18" charset="0"/>
              </a:rPr>
              <a:t>Neh</a:t>
            </a:r>
            <a:r>
              <a:rPr lang="en-GB" sz="2200" baseline="30000" dirty="0">
                <a:latin typeface="Arial" panose="020B0604020202020204" pitchFamily="34" charset="0"/>
                <a:ea typeface="Times New Roman" panose="02020603050405020304" pitchFamily="18" charset="0"/>
              </a:rPr>
              <a:t> 2:1 </a:t>
            </a:r>
            <a:r>
              <a:rPr lang="en-GB" sz="2200" dirty="0">
                <a:latin typeface="Arial" panose="020B0604020202020204" pitchFamily="34" charset="0"/>
                <a:ea typeface="Times New Roman" panose="02020603050405020304" pitchFamily="18" charset="0"/>
              </a:rPr>
              <a:t>In the month of Nisan, in the 20th year of King Artaxerxes, when wine was before him, I took up the wine and gave it to the king</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036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066945"/>
            <a:ext cx="8634845" cy="1446550"/>
          </a:xfrm>
          <a:prstGeom prst="rect">
            <a:avLst/>
          </a:prstGeom>
          <a:noFill/>
        </p:spPr>
        <p:txBody>
          <a:bodyPr wrap="square">
            <a:spAutoFit/>
          </a:bodyPr>
          <a:lstStyle/>
          <a:p>
            <a:r>
              <a:rPr lang="en-GB" sz="2200" baseline="30000" dirty="0">
                <a:latin typeface="Arial" panose="020B0604020202020204" pitchFamily="34" charset="0"/>
                <a:ea typeface="Times New Roman" panose="02020603050405020304" pitchFamily="18" charset="0"/>
              </a:rPr>
              <a:t>25</a:t>
            </a:r>
            <a:r>
              <a:rPr lang="en-GB" sz="2200" dirty="0">
                <a:latin typeface="Arial" panose="020B0604020202020204" pitchFamily="34" charset="0"/>
                <a:ea typeface="Times New Roman" panose="02020603050405020304" pitchFamily="18" charset="0"/>
              </a:rPr>
              <a:t> ‘Know and understand this: from </a:t>
            </a:r>
            <a:r>
              <a:rPr lang="en-GB" sz="2200" dirty="0">
                <a:solidFill>
                  <a:srgbClr val="FF0000"/>
                </a:solidFill>
                <a:latin typeface="Arial" panose="020B0604020202020204" pitchFamily="34" charset="0"/>
                <a:ea typeface="Times New Roman" panose="02020603050405020304" pitchFamily="18" charset="0"/>
              </a:rPr>
              <a:t>the time the word goes out to restore and rebuild Jerusalem </a:t>
            </a:r>
            <a:r>
              <a:rPr lang="en-GB" sz="2200" dirty="0">
                <a:latin typeface="Arial" panose="020B0604020202020204" pitchFamily="34" charset="0"/>
                <a:ea typeface="Times New Roman" panose="02020603050405020304" pitchFamily="18" charset="0"/>
              </a:rPr>
              <a:t>until </a:t>
            </a:r>
            <a:r>
              <a:rPr lang="en-GB" sz="2200" dirty="0">
                <a:solidFill>
                  <a:srgbClr val="C00000"/>
                </a:solidFill>
                <a:latin typeface="Arial" panose="020B0604020202020204" pitchFamily="34" charset="0"/>
                <a:ea typeface="Times New Roman" panose="02020603050405020304" pitchFamily="18" charset="0"/>
              </a:rPr>
              <a:t>the Anointed One, the ruler, comes</a:t>
            </a:r>
            <a:r>
              <a:rPr lang="en-GB" sz="2200" dirty="0">
                <a:latin typeface="Arial" panose="020B0604020202020204" pitchFamily="34" charset="0"/>
                <a:ea typeface="Times New Roman" panose="02020603050405020304" pitchFamily="18" charset="0"/>
              </a:rPr>
              <a:t>, there will be </a:t>
            </a:r>
            <a:r>
              <a:rPr lang="en-GB" sz="2200" dirty="0">
                <a:solidFill>
                  <a:srgbClr val="002060"/>
                </a:solidFill>
                <a:latin typeface="Arial" panose="020B0604020202020204" pitchFamily="34" charset="0"/>
                <a:ea typeface="Times New Roman" panose="02020603050405020304" pitchFamily="18" charset="0"/>
              </a:rPr>
              <a:t>seven</a:t>
            </a:r>
            <a:r>
              <a:rPr lang="en-GB" sz="2200" dirty="0">
                <a:latin typeface="Arial" panose="020B0604020202020204" pitchFamily="34" charset="0"/>
                <a:ea typeface="Times New Roman" panose="02020603050405020304" pitchFamily="18" charset="0"/>
              </a:rPr>
              <a:t> “sevens”, and </a:t>
            </a:r>
            <a:r>
              <a:rPr lang="en-GB" sz="2200" dirty="0">
                <a:solidFill>
                  <a:srgbClr val="002060"/>
                </a:solidFill>
                <a:latin typeface="Arial" panose="020B0604020202020204" pitchFamily="34" charset="0"/>
                <a:ea typeface="Times New Roman" panose="02020603050405020304" pitchFamily="18" charset="0"/>
              </a:rPr>
              <a:t>sixty-two</a:t>
            </a:r>
            <a:r>
              <a:rPr lang="en-GB" sz="2200" dirty="0">
                <a:latin typeface="Arial" panose="020B0604020202020204" pitchFamily="34" charset="0"/>
                <a:ea typeface="Times New Roman" panose="02020603050405020304" pitchFamily="18" charset="0"/>
              </a:rPr>
              <a:t> “sevens”… </a:t>
            </a:r>
          </a:p>
          <a:p>
            <a:r>
              <a:rPr lang="en-GB" sz="2200" baseline="30000" dirty="0">
                <a:latin typeface="Arial" panose="020B0604020202020204" pitchFamily="34" charset="0"/>
                <a:ea typeface="Times New Roman" panose="02020603050405020304" pitchFamily="18" charset="0"/>
              </a:rPr>
              <a:t>26</a:t>
            </a:r>
            <a:r>
              <a:rPr lang="en-GB" sz="2200" dirty="0">
                <a:latin typeface="Arial" panose="020B0604020202020204" pitchFamily="34" charset="0"/>
                <a:ea typeface="Times New Roman" panose="02020603050405020304" pitchFamily="18" charset="0"/>
              </a:rPr>
              <a:t> After the sixty-two “sevens”, the Anointed One will be put to death. </a:t>
            </a:r>
            <a:endParaRPr lang="en-GB"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980A073-FCF6-C8F6-880C-2832D55166EB}"/>
              </a:ext>
            </a:extLst>
          </p:cNvPr>
          <p:cNvSpPr txBox="1"/>
          <p:nvPr/>
        </p:nvSpPr>
        <p:spPr>
          <a:xfrm>
            <a:off x="1091045" y="4068763"/>
            <a:ext cx="6546273" cy="430887"/>
          </a:xfrm>
          <a:prstGeom prst="rect">
            <a:avLst/>
          </a:prstGeom>
          <a:noFill/>
        </p:spPr>
        <p:txBody>
          <a:bodyPr wrap="square">
            <a:spAutoFit/>
          </a:bodyPr>
          <a:lstStyle/>
          <a:p>
            <a:pPr algn="ctr"/>
            <a:r>
              <a:rPr lang="en-GB" sz="2200" dirty="0">
                <a:solidFill>
                  <a:srgbClr val="002060"/>
                </a:solidFill>
                <a:latin typeface="Arial" panose="020B0604020202020204" pitchFamily="34" charset="0"/>
                <a:cs typeface="Arial" panose="020B0604020202020204" pitchFamily="34" charset="0"/>
              </a:rPr>
              <a:t>7 sevens + 62 sevens = 69 sevens 	(483 years)</a:t>
            </a:r>
          </a:p>
        </p:txBody>
      </p:sp>
      <p:sp>
        <p:nvSpPr>
          <p:cNvPr id="9" name="TextBox 8">
            <a:extLst>
              <a:ext uri="{FF2B5EF4-FFF2-40B4-BE49-F238E27FC236}">
                <a16:creationId xmlns:a16="http://schemas.microsoft.com/office/drawing/2014/main" id="{4B798E3A-76E2-BAFF-53CF-A349F99FB8C9}"/>
              </a:ext>
            </a:extLst>
          </p:cNvPr>
          <p:cNvSpPr txBox="1"/>
          <p:nvPr/>
        </p:nvSpPr>
        <p:spPr>
          <a:xfrm>
            <a:off x="2348345" y="4783374"/>
            <a:ext cx="4447310" cy="400110"/>
          </a:xfrm>
          <a:prstGeom prst="rect">
            <a:avLst/>
          </a:prstGeom>
          <a:noFill/>
        </p:spPr>
        <p:txBody>
          <a:bodyPr wrap="square">
            <a:spAutoFit/>
          </a:bodyPr>
          <a:lstStyle/>
          <a:p>
            <a:r>
              <a:rPr lang="en-GB" sz="2000" dirty="0">
                <a:solidFill>
                  <a:srgbClr val="FF0000"/>
                </a:solidFill>
                <a:latin typeface="Arial" panose="020B0604020202020204" pitchFamily="34" charset="0"/>
                <a:cs typeface="Arial" panose="020B0604020202020204" pitchFamily="34" charset="0"/>
              </a:rPr>
              <a:t>King Artaxerxes declaration c. 444BC</a:t>
            </a:r>
          </a:p>
        </p:txBody>
      </p:sp>
      <p:sp>
        <p:nvSpPr>
          <p:cNvPr id="6" name="TextBox 5">
            <a:extLst>
              <a:ext uri="{FF2B5EF4-FFF2-40B4-BE49-F238E27FC236}">
                <a16:creationId xmlns:a16="http://schemas.microsoft.com/office/drawing/2014/main" id="{9707A420-AE0A-DD83-21DB-EB4F1D322640}"/>
              </a:ext>
            </a:extLst>
          </p:cNvPr>
          <p:cNvSpPr txBox="1"/>
          <p:nvPr/>
        </p:nvSpPr>
        <p:spPr>
          <a:xfrm>
            <a:off x="3906976" y="5035453"/>
            <a:ext cx="1330037" cy="400110"/>
          </a:xfrm>
          <a:prstGeom prst="rect">
            <a:avLst/>
          </a:prstGeom>
          <a:noFill/>
        </p:spPr>
        <p:txBody>
          <a:bodyPr wrap="square">
            <a:spAutoFit/>
          </a:bodyPr>
          <a:lstStyle/>
          <a:p>
            <a:pPr algn="ctr"/>
            <a:r>
              <a:rPr lang="en-GB" sz="2000" dirty="0">
                <a:solidFill>
                  <a:srgbClr val="002060"/>
                </a:solidFill>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9F868644-DB6D-C953-84E0-3E75D0ACAF5E}"/>
              </a:ext>
            </a:extLst>
          </p:cNvPr>
          <p:cNvSpPr txBox="1"/>
          <p:nvPr/>
        </p:nvSpPr>
        <p:spPr>
          <a:xfrm>
            <a:off x="1766449" y="5248408"/>
            <a:ext cx="5611093" cy="400110"/>
          </a:xfrm>
          <a:prstGeom prst="rect">
            <a:avLst/>
          </a:prstGeom>
          <a:noFill/>
        </p:spPr>
        <p:txBody>
          <a:bodyPr wrap="square">
            <a:spAutoFit/>
          </a:bodyPr>
          <a:lstStyle/>
          <a:p>
            <a:r>
              <a:rPr lang="en-GB" sz="2000" dirty="0">
                <a:solidFill>
                  <a:srgbClr val="002060"/>
                </a:solidFill>
                <a:latin typeface="Arial" panose="020B0604020202020204" pitchFamily="34" charset="0"/>
                <a:cs typeface="Arial" panose="020B0604020202020204" pitchFamily="34" charset="0"/>
              </a:rPr>
              <a:t>483 years (476 years using Hebrew calendar)</a:t>
            </a:r>
          </a:p>
        </p:txBody>
      </p:sp>
      <p:sp>
        <p:nvSpPr>
          <p:cNvPr id="12" name="TextBox 11">
            <a:extLst>
              <a:ext uri="{FF2B5EF4-FFF2-40B4-BE49-F238E27FC236}">
                <a16:creationId xmlns:a16="http://schemas.microsoft.com/office/drawing/2014/main" id="{C17065AB-AF23-9738-CC1B-D9D87CC16393}"/>
              </a:ext>
            </a:extLst>
          </p:cNvPr>
          <p:cNvSpPr txBox="1"/>
          <p:nvPr/>
        </p:nvSpPr>
        <p:spPr>
          <a:xfrm>
            <a:off x="4140770" y="5487587"/>
            <a:ext cx="862448" cy="400110"/>
          </a:xfrm>
          <a:prstGeom prst="rect">
            <a:avLst/>
          </a:prstGeom>
          <a:noFill/>
        </p:spPr>
        <p:txBody>
          <a:bodyPr wrap="square">
            <a:spAutoFit/>
          </a:bodyPr>
          <a:lstStyle/>
          <a:p>
            <a:pPr algn="ctr"/>
            <a:r>
              <a:rPr lang="en-GB" sz="2000" dirty="0">
                <a:solidFill>
                  <a:srgbClr val="002060"/>
                </a:solidFill>
                <a:latin typeface="Arial" panose="020B0604020202020204" pitchFamily="34" charset="0"/>
                <a:cs typeface="Arial" panose="020B0604020202020204" pitchFamily="34" charset="0"/>
              </a:rPr>
              <a:t>=</a:t>
            </a:r>
          </a:p>
        </p:txBody>
      </p:sp>
      <p:sp>
        <p:nvSpPr>
          <p:cNvPr id="14" name="TextBox 13">
            <a:extLst>
              <a:ext uri="{FF2B5EF4-FFF2-40B4-BE49-F238E27FC236}">
                <a16:creationId xmlns:a16="http://schemas.microsoft.com/office/drawing/2014/main" id="{F04FE6E2-F9B6-E1C7-2297-0C4A629B0A57}"/>
              </a:ext>
            </a:extLst>
          </p:cNvPr>
          <p:cNvSpPr txBox="1"/>
          <p:nvPr/>
        </p:nvSpPr>
        <p:spPr>
          <a:xfrm>
            <a:off x="2031415" y="5713442"/>
            <a:ext cx="5081158" cy="400110"/>
          </a:xfrm>
          <a:prstGeom prst="rect">
            <a:avLst/>
          </a:prstGeom>
          <a:noFill/>
        </p:spPr>
        <p:txBody>
          <a:bodyPr wrap="square">
            <a:spAutoFit/>
          </a:bodyPr>
          <a:lstStyle/>
          <a:p>
            <a:pPr algn="ctr"/>
            <a:r>
              <a:rPr lang="en-GB" sz="2000" dirty="0">
                <a:solidFill>
                  <a:srgbClr val="C00000"/>
                </a:solidFill>
                <a:latin typeface="Arial" panose="020B0604020202020204" pitchFamily="34" charset="0"/>
                <a:cs typeface="Arial" panose="020B0604020202020204" pitchFamily="34" charset="0"/>
              </a:rPr>
              <a:t>Anointed One (Jesus)  AD33 </a:t>
            </a:r>
          </a:p>
        </p:txBody>
      </p:sp>
    </p:spTree>
    <p:extLst>
      <p:ext uri="{BB962C8B-B14F-4D97-AF65-F5344CB8AC3E}">
        <p14:creationId xmlns:p14="http://schemas.microsoft.com/office/powerpoint/2010/main" val="247493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6" grpId="0"/>
      <p:bldP spid="7" grpId="0"/>
      <p:bldP spid="12"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066945"/>
            <a:ext cx="8634845" cy="1446550"/>
          </a:xfrm>
          <a:prstGeom prst="rect">
            <a:avLst/>
          </a:prstGeom>
          <a:noFill/>
        </p:spPr>
        <p:txBody>
          <a:bodyPr wrap="square">
            <a:spAutoFit/>
          </a:bodyPr>
          <a:lstStyle/>
          <a:p>
            <a:r>
              <a:rPr lang="en-GB" sz="2200" baseline="30000" dirty="0">
                <a:latin typeface="Arial" panose="020B0604020202020204" pitchFamily="34" charset="0"/>
                <a:ea typeface="Times New Roman" panose="02020603050405020304" pitchFamily="18" charset="0"/>
              </a:rPr>
              <a:t>25</a:t>
            </a:r>
            <a:r>
              <a:rPr lang="en-GB" sz="2200" dirty="0">
                <a:latin typeface="Arial" panose="020B0604020202020204" pitchFamily="34" charset="0"/>
                <a:ea typeface="Times New Roman" panose="02020603050405020304" pitchFamily="18" charset="0"/>
              </a:rPr>
              <a:t> ‘Know and understand this: from </a:t>
            </a:r>
            <a:r>
              <a:rPr lang="en-GB" sz="2200" dirty="0">
                <a:solidFill>
                  <a:srgbClr val="FF0000"/>
                </a:solidFill>
                <a:latin typeface="Arial" panose="020B0604020202020204" pitchFamily="34" charset="0"/>
                <a:ea typeface="Times New Roman" panose="02020603050405020304" pitchFamily="18" charset="0"/>
              </a:rPr>
              <a:t>the time the word goes out to restore and rebuild Jerusalem </a:t>
            </a:r>
            <a:r>
              <a:rPr lang="en-GB" sz="2200" dirty="0">
                <a:latin typeface="Arial" panose="020B0604020202020204" pitchFamily="34" charset="0"/>
                <a:ea typeface="Times New Roman" panose="02020603050405020304" pitchFamily="18" charset="0"/>
              </a:rPr>
              <a:t>until </a:t>
            </a:r>
            <a:r>
              <a:rPr lang="en-GB" sz="2200" dirty="0">
                <a:solidFill>
                  <a:srgbClr val="C00000"/>
                </a:solidFill>
                <a:latin typeface="Arial" panose="020B0604020202020204" pitchFamily="34" charset="0"/>
                <a:ea typeface="Times New Roman" panose="02020603050405020304" pitchFamily="18" charset="0"/>
              </a:rPr>
              <a:t>the Anointed One, the ruler, comes</a:t>
            </a:r>
            <a:r>
              <a:rPr lang="en-GB" sz="2200" dirty="0">
                <a:latin typeface="Arial" panose="020B0604020202020204" pitchFamily="34" charset="0"/>
                <a:ea typeface="Times New Roman" panose="02020603050405020304" pitchFamily="18" charset="0"/>
              </a:rPr>
              <a:t>, there will be </a:t>
            </a:r>
            <a:r>
              <a:rPr lang="en-GB" sz="2200" dirty="0">
                <a:solidFill>
                  <a:srgbClr val="002060"/>
                </a:solidFill>
                <a:latin typeface="Arial" panose="020B0604020202020204" pitchFamily="34" charset="0"/>
                <a:ea typeface="Times New Roman" panose="02020603050405020304" pitchFamily="18" charset="0"/>
              </a:rPr>
              <a:t>seven</a:t>
            </a:r>
            <a:r>
              <a:rPr lang="en-GB" sz="2200" dirty="0">
                <a:latin typeface="Arial" panose="020B0604020202020204" pitchFamily="34" charset="0"/>
                <a:ea typeface="Times New Roman" panose="02020603050405020304" pitchFamily="18" charset="0"/>
              </a:rPr>
              <a:t> “sevens”, and </a:t>
            </a:r>
            <a:r>
              <a:rPr lang="en-GB" sz="2200" dirty="0">
                <a:solidFill>
                  <a:srgbClr val="002060"/>
                </a:solidFill>
                <a:latin typeface="Arial" panose="020B0604020202020204" pitchFamily="34" charset="0"/>
                <a:ea typeface="Times New Roman" panose="02020603050405020304" pitchFamily="18" charset="0"/>
              </a:rPr>
              <a:t>sixty-two</a:t>
            </a:r>
            <a:r>
              <a:rPr lang="en-GB" sz="2200" dirty="0">
                <a:latin typeface="Arial" panose="020B0604020202020204" pitchFamily="34" charset="0"/>
                <a:ea typeface="Times New Roman" panose="02020603050405020304" pitchFamily="18" charset="0"/>
              </a:rPr>
              <a:t> “sevens”...  </a:t>
            </a:r>
          </a:p>
          <a:p>
            <a:r>
              <a:rPr lang="en-GB" sz="2200" baseline="30000" dirty="0">
                <a:latin typeface="Arial" panose="020B0604020202020204" pitchFamily="34" charset="0"/>
                <a:ea typeface="Times New Roman" panose="02020603050405020304" pitchFamily="18" charset="0"/>
              </a:rPr>
              <a:t>26</a:t>
            </a:r>
            <a:r>
              <a:rPr lang="en-GB" sz="2200" dirty="0">
                <a:latin typeface="Arial" panose="020B0604020202020204" pitchFamily="34" charset="0"/>
                <a:ea typeface="Times New Roman" panose="02020603050405020304" pitchFamily="18" charset="0"/>
              </a:rPr>
              <a:t> After the sixty-two “sevens”, the Anointed One will be put to death. </a:t>
            </a:r>
            <a:endParaRPr lang="en-GB" sz="22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980A073-FCF6-C8F6-880C-2832D55166EB}"/>
              </a:ext>
            </a:extLst>
          </p:cNvPr>
          <p:cNvSpPr txBox="1"/>
          <p:nvPr/>
        </p:nvSpPr>
        <p:spPr>
          <a:xfrm>
            <a:off x="1091045" y="4068763"/>
            <a:ext cx="6546273" cy="430887"/>
          </a:xfrm>
          <a:prstGeom prst="rect">
            <a:avLst/>
          </a:prstGeom>
          <a:noFill/>
        </p:spPr>
        <p:txBody>
          <a:bodyPr wrap="square">
            <a:spAutoFit/>
          </a:bodyPr>
          <a:lstStyle/>
          <a:p>
            <a:pPr algn="ctr"/>
            <a:r>
              <a:rPr lang="en-GB" sz="2200" dirty="0">
                <a:solidFill>
                  <a:srgbClr val="002060"/>
                </a:solidFill>
                <a:latin typeface="Arial" panose="020B0604020202020204" pitchFamily="34" charset="0"/>
                <a:cs typeface="Arial" panose="020B0604020202020204" pitchFamily="34" charset="0"/>
              </a:rPr>
              <a:t>7 sevens + 62 sevens = 69 sevens 	(483 years)</a:t>
            </a:r>
          </a:p>
        </p:txBody>
      </p:sp>
      <p:sp>
        <p:nvSpPr>
          <p:cNvPr id="9" name="TextBox 8">
            <a:extLst>
              <a:ext uri="{FF2B5EF4-FFF2-40B4-BE49-F238E27FC236}">
                <a16:creationId xmlns:a16="http://schemas.microsoft.com/office/drawing/2014/main" id="{4B798E3A-76E2-BAFF-53CF-A349F99FB8C9}"/>
              </a:ext>
            </a:extLst>
          </p:cNvPr>
          <p:cNvSpPr txBox="1"/>
          <p:nvPr/>
        </p:nvSpPr>
        <p:spPr>
          <a:xfrm>
            <a:off x="2348345" y="4783374"/>
            <a:ext cx="4447310" cy="400110"/>
          </a:xfrm>
          <a:prstGeom prst="rect">
            <a:avLst/>
          </a:prstGeom>
          <a:noFill/>
        </p:spPr>
        <p:txBody>
          <a:bodyPr wrap="square">
            <a:spAutoFit/>
          </a:bodyPr>
          <a:lstStyle/>
          <a:p>
            <a:r>
              <a:rPr lang="en-GB" sz="2000" dirty="0">
                <a:solidFill>
                  <a:srgbClr val="FF0000"/>
                </a:solidFill>
                <a:latin typeface="Arial" panose="020B0604020202020204" pitchFamily="34" charset="0"/>
                <a:cs typeface="Arial" panose="020B0604020202020204" pitchFamily="34" charset="0"/>
              </a:rPr>
              <a:t>King Artaxerxes declaration c. 444BC</a:t>
            </a:r>
          </a:p>
        </p:txBody>
      </p:sp>
      <p:sp>
        <p:nvSpPr>
          <p:cNvPr id="6" name="TextBox 5">
            <a:extLst>
              <a:ext uri="{FF2B5EF4-FFF2-40B4-BE49-F238E27FC236}">
                <a16:creationId xmlns:a16="http://schemas.microsoft.com/office/drawing/2014/main" id="{9707A420-AE0A-DD83-21DB-EB4F1D322640}"/>
              </a:ext>
            </a:extLst>
          </p:cNvPr>
          <p:cNvSpPr txBox="1"/>
          <p:nvPr/>
        </p:nvSpPr>
        <p:spPr>
          <a:xfrm>
            <a:off x="3906976" y="5035453"/>
            <a:ext cx="1330037" cy="400110"/>
          </a:xfrm>
          <a:prstGeom prst="rect">
            <a:avLst/>
          </a:prstGeom>
          <a:noFill/>
        </p:spPr>
        <p:txBody>
          <a:bodyPr wrap="square">
            <a:spAutoFit/>
          </a:bodyPr>
          <a:lstStyle/>
          <a:p>
            <a:pPr algn="ctr"/>
            <a:r>
              <a:rPr lang="en-GB" sz="2000" dirty="0">
                <a:solidFill>
                  <a:srgbClr val="002060"/>
                </a:solidFill>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9F868644-DB6D-C953-84E0-3E75D0ACAF5E}"/>
              </a:ext>
            </a:extLst>
          </p:cNvPr>
          <p:cNvSpPr txBox="1"/>
          <p:nvPr/>
        </p:nvSpPr>
        <p:spPr>
          <a:xfrm>
            <a:off x="1766449" y="5248408"/>
            <a:ext cx="5611093" cy="400110"/>
          </a:xfrm>
          <a:prstGeom prst="rect">
            <a:avLst/>
          </a:prstGeom>
          <a:noFill/>
        </p:spPr>
        <p:txBody>
          <a:bodyPr wrap="square">
            <a:spAutoFit/>
          </a:bodyPr>
          <a:lstStyle/>
          <a:p>
            <a:r>
              <a:rPr lang="en-GB" sz="2000" dirty="0">
                <a:solidFill>
                  <a:srgbClr val="002060"/>
                </a:solidFill>
                <a:latin typeface="Arial" panose="020B0604020202020204" pitchFamily="34" charset="0"/>
                <a:cs typeface="Arial" panose="020B0604020202020204" pitchFamily="34" charset="0"/>
              </a:rPr>
              <a:t>483 years (476 years using Hebrew calendar)</a:t>
            </a:r>
          </a:p>
        </p:txBody>
      </p:sp>
      <p:sp>
        <p:nvSpPr>
          <p:cNvPr id="12" name="TextBox 11">
            <a:extLst>
              <a:ext uri="{FF2B5EF4-FFF2-40B4-BE49-F238E27FC236}">
                <a16:creationId xmlns:a16="http://schemas.microsoft.com/office/drawing/2014/main" id="{C17065AB-AF23-9738-CC1B-D9D87CC16393}"/>
              </a:ext>
            </a:extLst>
          </p:cNvPr>
          <p:cNvSpPr txBox="1"/>
          <p:nvPr/>
        </p:nvSpPr>
        <p:spPr>
          <a:xfrm>
            <a:off x="4140770" y="5487587"/>
            <a:ext cx="862448" cy="400110"/>
          </a:xfrm>
          <a:prstGeom prst="rect">
            <a:avLst/>
          </a:prstGeom>
          <a:noFill/>
        </p:spPr>
        <p:txBody>
          <a:bodyPr wrap="square">
            <a:spAutoFit/>
          </a:bodyPr>
          <a:lstStyle/>
          <a:p>
            <a:pPr algn="ctr"/>
            <a:r>
              <a:rPr lang="en-GB" sz="2000" dirty="0">
                <a:solidFill>
                  <a:srgbClr val="002060"/>
                </a:solidFill>
                <a:latin typeface="Arial" panose="020B0604020202020204" pitchFamily="34" charset="0"/>
                <a:cs typeface="Arial" panose="020B0604020202020204" pitchFamily="34" charset="0"/>
              </a:rPr>
              <a:t>=</a:t>
            </a:r>
          </a:p>
        </p:txBody>
      </p:sp>
      <p:sp>
        <p:nvSpPr>
          <p:cNvPr id="14" name="TextBox 13">
            <a:extLst>
              <a:ext uri="{FF2B5EF4-FFF2-40B4-BE49-F238E27FC236}">
                <a16:creationId xmlns:a16="http://schemas.microsoft.com/office/drawing/2014/main" id="{F04FE6E2-F9B6-E1C7-2297-0C4A629B0A57}"/>
              </a:ext>
            </a:extLst>
          </p:cNvPr>
          <p:cNvSpPr txBox="1"/>
          <p:nvPr/>
        </p:nvSpPr>
        <p:spPr>
          <a:xfrm>
            <a:off x="2031415" y="5713442"/>
            <a:ext cx="5081158" cy="400110"/>
          </a:xfrm>
          <a:prstGeom prst="rect">
            <a:avLst/>
          </a:prstGeom>
          <a:noFill/>
        </p:spPr>
        <p:txBody>
          <a:bodyPr wrap="square">
            <a:spAutoFit/>
          </a:bodyPr>
          <a:lstStyle/>
          <a:p>
            <a:pPr algn="ctr"/>
            <a:r>
              <a:rPr lang="en-GB" sz="2000" dirty="0">
                <a:solidFill>
                  <a:srgbClr val="C00000"/>
                </a:solidFill>
                <a:latin typeface="Arial" panose="020B0604020202020204" pitchFamily="34" charset="0"/>
                <a:cs typeface="Arial" panose="020B0604020202020204" pitchFamily="34" charset="0"/>
              </a:rPr>
              <a:t>Anointed One (Jesus)  AD33 </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C82B47F2-6ED6-0240-2D38-56A9BCAD7166}"/>
                  </a:ext>
                </a:extLst>
              </p14:cNvPr>
              <p14:cNvContentPartPr/>
              <p14:nvPr/>
            </p14:nvContentPartPr>
            <p14:xfrm>
              <a:off x="4003822" y="3754898"/>
              <a:ext cx="1944720" cy="1124280"/>
            </p14:xfrm>
          </p:contentPart>
        </mc:Choice>
        <mc:Fallback xmlns="">
          <p:pic>
            <p:nvPicPr>
              <p:cNvPr id="2" name="Ink 1">
                <a:extLst>
                  <a:ext uri="{FF2B5EF4-FFF2-40B4-BE49-F238E27FC236}">
                    <a16:creationId xmlns:a16="http://schemas.microsoft.com/office/drawing/2014/main" id="{C82B47F2-6ED6-0240-2D38-56A9BCAD7166}"/>
                  </a:ext>
                </a:extLst>
              </p:cNvPr>
              <p:cNvPicPr/>
              <p:nvPr/>
            </p:nvPicPr>
            <p:blipFill>
              <a:blip r:embed="rId3"/>
              <a:stretch>
                <a:fillRect/>
              </a:stretch>
            </p:blipFill>
            <p:spPr>
              <a:xfrm>
                <a:off x="3949822" y="3646898"/>
                <a:ext cx="2052360" cy="1339920"/>
              </a:xfrm>
              <a:prstGeom prst="rect">
                <a:avLst/>
              </a:prstGeom>
            </p:spPr>
          </p:pic>
        </mc:Fallback>
      </mc:AlternateContent>
    </p:spTree>
    <p:extLst>
      <p:ext uri="{BB962C8B-B14F-4D97-AF65-F5344CB8AC3E}">
        <p14:creationId xmlns:p14="http://schemas.microsoft.com/office/powerpoint/2010/main" val="2742422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2" name="TextBox 1">
            <a:extLst>
              <a:ext uri="{FF2B5EF4-FFF2-40B4-BE49-F238E27FC236}">
                <a16:creationId xmlns:a16="http://schemas.microsoft.com/office/drawing/2014/main" id="{FE9A18A8-0901-4F2D-BDF3-F0B87FA5614F}"/>
              </a:ext>
            </a:extLst>
          </p:cNvPr>
          <p:cNvSpPr txBox="1"/>
          <p:nvPr/>
        </p:nvSpPr>
        <p:spPr>
          <a:xfrm>
            <a:off x="1740477" y="2159095"/>
            <a:ext cx="6052705" cy="2800767"/>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a:t>
            </a:r>
            <a:r>
              <a:rPr lang="en-GB" sz="2200" dirty="0">
                <a:solidFill>
                  <a:srgbClr val="FF0000"/>
                </a:solidFill>
                <a:latin typeface="Arial" panose="020B0604020202020204" pitchFamily="34" charset="0"/>
                <a:cs typeface="Arial" panose="020B0604020202020204" pitchFamily="34" charset="0"/>
              </a:rPr>
              <a:t>sevens</a:t>
            </a:r>
            <a:r>
              <a:rPr lang="en-GB" sz="2200" dirty="0">
                <a:latin typeface="Arial" panose="020B0604020202020204" pitchFamily="34" charset="0"/>
                <a:cs typeface="Arial" panose="020B0604020202020204" pitchFamily="34" charset="0"/>
              </a:rPr>
              <a:t>” are decreed:	</a:t>
            </a:r>
          </a:p>
          <a:p>
            <a:endParaRPr lang="en-GB" sz="2200" dirty="0">
              <a:latin typeface="Arial" panose="020B0604020202020204" pitchFamily="34" charset="0"/>
              <a:cs typeface="Arial" panose="020B0604020202020204" pitchFamily="34" charset="0"/>
            </a:endParaRPr>
          </a:p>
          <a:p>
            <a:pPr lvl="1"/>
            <a:r>
              <a:rPr lang="en-GB" sz="2200" dirty="0">
                <a:latin typeface="Arial" panose="020B0604020202020204" pitchFamily="34" charset="0"/>
                <a:cs typeface="Arial" panose="020B0604020202020204" pitchFamily="34" charset="0"/>
              </a:rPr>
              <a:t>to finish transgression</a:t>
            </a:r>
          </a:p>
          <a:p>
            <a:pPr lvl="1"/>
            <a:r>
              <a:rPr lang="en-GB" sz="2200" dirty="0">
                <a:latin typeface="Arial" panose="020B0604020202020204" pitchFamily="34" charset="0"/>
                <a:cs typeface="Arial" panose="020B0604020202020204" pitchFamily="34" charset="0"/>
              </a:rPr>
              <a:t>to put an end to sin</a:t>
            </a:r>
          </a:p>
          <a:p>
            <a:pPr lvl="1"/>
            <a:r>
              <a:rPr lang="en-GB" sz="2200" dirty="0">
                <a:latin typeface="Arial" panose="020B0604020202020204" pitchFamily="34" charset="0"/>
                <a:cs typeface="Arial" panose="020B0604020202020204" pitchFamily="34" charset="0"/>
              </a:rPr>
              <a:t>to atone for wickedness</a:t>
            </a:r>
          </a:p>
          <a:p>
            <a:pPr lvl="1"/>
            <a:r>
              <a:rPr lang="en-GB" sz="2200" dirty="0">
                <a:latin typeface="Arial" panose="020B0604020202020204" pitchFamily="34" charset="0"/>
                <a:cs typeface="Arial" panose="020B0604020202020204" pitchFamily="34" charset="0"/>
              </a:rPr>
              <a:t>to bring in everlasting righteousness </a:t>
            </a:r>
          </a:p>
          <a:p>
            <a:pPr lvl="1"/>
            <a:r>
              <a:rPr lang="en-GB" sz="2200" dirty="0">
                <a:latin typeface="Arial" panose="020B0604020202020204" pitchFamily="34" charset="0"/>
                <a:cs typeface="Arial" panose="020B0604020202020204" pitchFamily="34" charset="0"/>
              </a:rPr>
              <a:t>to seal up vision and prophecy </a:t>
            </a:r>
          </a:p>
          <a:p>
            <a:pPr lvl="1"/>
            <a:r>
              <a:rPr lang="en-GB" sz="2200" dirty="0">
                <a:latin typeface="Arial" panose="020B0604020202020204" pitchFamily="34" charset="0"/>
                <a:cs typeface="Arial" panose="020B0604020202020204" pitchFamily="34" charset="0"/>
              </a:rPr>
              <a:t>to anoint the Most Holy Place. </a:t>
            </a:r>
          </a:p>
        </p:txBody>
      </p:sp>
    </p:spTree>
    <p:extLst>
      <p:ext uri="{BB962C8B-B14F-4D97-AF65-F5344CB8AC3E}">
        <p14:creationId xmlns:p14="http://schemas.microsoft.com/office/powerpoint/2010/main" val="209506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6" name="TextBox 5">
            <a:extLst>
              <a:ext uri="{FF2B5EF4-FFF2-40B4-BE49-F238E27FC236}">
                <a16:creationId xmlns:a16="http://schemas.microsoft.com/office/drawing/2014/main" id="{5A85BB9D-B7C3-D5F5-B7CC-7919AB3D682F}"/>
              </a:ext>
            </a:extLst>
          </p:cNvPr>
          <p:cNvSpPr txBox="1"/>
          <p:nvPr/>
        </p:nvSpPr>
        <p:spPr>
          <a:xfrm>
            <a:off x="400050" y="2202240"/>
            <a:ext cx="8343900" cy="2462213"/>
          </a:xfrm>
          <a:prstGeom prst="rect">
            <a:avLst/>
          </a:prstGeom>
          <a:noFill/>
        </p:spPr>
        <p:txBody>
          <a:bodyPr wrap="square">
            <a:spAutoFit/>
          </a:bodyPr>
          <a:lstStyle/>
          <a:p>
            <a:r>
              <a:rPr lang="en-GB" sz="2200" baseline="30000" dirty="0">
                <a:solidFill>
                  <a:srgbClr val="7030A0"/>
                </a:solidFill>
                <a:effectLst/>
                <a:latin typeface="Arial" panose="020B0604020202020204" pitchFamily="34" charset="0"/>
                <a:ea typeface="Calibri" panose="020F0502020204030204" pitchFamily="34" charset="0"/>
                <a:cs typeface="Arial" panose="020B0604020202020204" pitchFamily="34" charset="0"/>
              </a:rPr>
              <a:t>26b</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The people of the ruler who will come will destroy the city and the sanctuary. The end will come like a flood: war will continue until the end, and desolations have been decreed. </a:t>
            </a:r>
            <a:r>
              <a:rPr lang="en-GB" sz="2200" b="1" baseline="30000" dirty="0">
                <a:solidFill>
                  <a:srgbClr val="7030A0"/>
                </a:solidFill>
                <a:effectLst/>
                <a:latin typeface="Arial" panose="020B0604020202020204" pitchFamily="34" charset="0"/>
                <a:ea typeface="Calibri" panose="020F0502020204030204" pitchFamily="34" charset="0"/>
                <a:cs typeface="Arial" panose="020B0604020202020204" pitchFamily="34" charset="0"/>
              </a:rPr>
              <a:t>27 </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He will confirm a covenant with many for one “seven”. In the middle of the “seven” he will put an end to sacrifice and offering. And at the temple he will set up an abomination that causes desolation, until the end that is decreed is poured out on him.</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281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6" name="TextBox 5">
            <a:extLst>
              <a:ext uri="{FF2B5EF4-FFF2-40B4-BE49-F238E27FC236}">
                <a16:creationId xmlns:a16="http://schemas.microsoft.com/office/drawing/2014/main" id="{5A85BB9D-B7C3-D5F5-B7CC-7919AB3D682F}"/>
              </a:ext>
            </a:extLst>
          </p:cNvPr>
          <p:cNvSpPr txBox="1"/>
          <p:nvPr/>
        </p:nvSpPr>
        <p:spPr>
          <a:xfrm>
            <a:off x="400050" y="2202240"/>
            <a:ext cx="8343900" cy="2462213"/>
          </a:xfrm>
          <a:prstGeom prst="rect">
            <a:avLst/>
          </a:prstGeom>
          <a:noFill/>
        </p:spPr>
        <p:txBody>
          <a:bodyPr wrap="square">
            <a:spAutoFit/>
          </a:bodyPr>
          <a:lstStyle/>
          <a:p>
            <a:r>
              <a:rPr lang="en-GB" sz="2200" baseline="30000" dirty="0">
                <a:solidFill>
                  <a:srgbClr val="7030A0"/>
                </a:solidFill>
                <a:effectLst/>
                <a:latin typeface="Arial" panose="020B0604020202020204" pitchFamily="34" charset="0"/>
                <a:ea typeface="Calibri" panose="020F0502020204030204" pitchFamily="34" charset="0"/>
                <a:cs typeface="Arial" panose="020B0604020202020204" pitchFamily="34" charset="0"/>
              </a:rPr>
              <a:t>26b</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The people of the ruler who will come will destroy the city and the sanctuary. The end will come like a flood: war will continue until the end, and desolations have been decreed. </a:t>
            </a:r>
            <a:r>
              <a:rPr lang="en-GB" sz="2200" b="1" baseline="30000" dirty="0">
                <a:solidFill>
                  <a:srgbClr val="7030A0"/>
                </a:solidFill>
                <a:effectLst/>
                <a:latin typeface="Arial" panose="020B0604020202020204" pitchFamily="34" charset="0"/>
                <a:ea typeface="Calibri" panose="020F0502020204030204" pitchFamily="34" charset="0"/>
                <a:cs typeface="Arial" panose="020B0604020202020204" pitchFamily="34" charset="0"/>
              </a:rPr>
              <a:t>27 </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He will confirm a covenant with many for one “seven”. In the middle of the “seven” he will put an end to sacrifice and offering. And at the temple he will set up an </a:t>
            </a:r>
            <a:r>
              <a:rPr lang="en-GB" sz="2200" dirty="0">
                <a:solidFill>
                  <a:srgbClr val="FF0000"/>
                </a:solidFill>
                <a:effectLst/>
                <a:latin typeface="Arial" panose="020B0604020202020204" pitchFamily="34" charset="0"/>
                <a:ea typeface="Calibri" panose="020F0502020204030204" pitchFamily="34" charset="0"/>
                <a:cs typeface="Arial" panose="020B0604020202020204" pitchFamily="34" charset="0"/>
              </a:rPr>
              <a:t>abomination that causes desolation</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 until the end that is decreed is poured out on him.</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0812E8F-2F13-1C53-ADBD-6D9ED0F0B48D}"/>
              </a:ext>
            </a:extLst>
          </p:cNvPr>
          <p:cNvSpPr txBox="1"/>
          <p:nvPr/>
        </p:nvSpPr>
        <p:spPr>
          <a:xfrm>
            <a:off x="400050" y="5055395"/>
            <a:ext cx="8343900" cy="1107996"/>
          </a:xfrm>
          <a:prstGeom prst="rect">
            <a:avLst/>
          </a:prstGeom>
          <a:noFill/>
        </p:spPr>
        <p:txBody>
          <a:bodyPr wrap="square">
            <a:spAutoFit/>
          </a:bodyPr>
          <a:lstStyle/>
          <a:p>
            <a:r>
              <a:rPr lang="en-GB" sz="2200" baseline="30000" dirty="0" err="1">
                <a:solidFill>
                  <a:srgbClr val="7030A0"/>
                </a:solidFill>
                <a:effectLst/>
                <a:latin typeface="Arial" panose="020B0604020202020204" pitchFamily="34" charset="0"/>
                <a:ea typeface="Times New Roman" panose="02020603050405020304" pitchFamily="18" charset="0"/>
                <a:cs typeface="Arial" panose="020B0604020202020204" pitchFamily="34" charset="0"/>
              </a:rPr>
              <a:t>Mtt</a:t>
            </a:r>
            <a:r>
              <a:rPr lang="en-GB" sz="2200" baseline="300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 24:15 </a:t>
            </a:r>
            <a:r>
              <a:rPr lang="en-GB" sz="22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So when you see standing in the holy place ‘the abomination that causes desolation,’ spoken of through the prophet Daniel - let the reader understand. </a:t>
            </a:r>
            <a:endParaRPr lang="en-GB" sz="2200" dirty="0">
              <a:solidFill>
                <a:srgbClr val="7030A0"/>
              </a:solidFill>
              <a:latin typeface="Arial" panose="020B0604020202020204" pitchFamily="34" charset="0"/>
              <a:cs typeface="Arial" panose="020B0604020202020204" pitchFamily="34" charset="0"/>
            </a:endParaRPr>
          </a:p>
        </p:txBody>
      </p:sp>
      <p:sp>
        <p:nvSpPr>
          <p:cNvPr id="5" name="Subtitle 2">
            <a:extLst>
              <a:ext uri="{FF2B5EF4-FFF2-40B4-BE49-F238E27FC236}">
                <a16:creationId xmlns:a16="http://schemas.microsoft.com/office/drawing/2014/main" id="{ACE978A8-6400-7A48-9ACF-5A28EEB12574}"/>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Tree>
    <p:extLst>
      <p:ext uri="{BB962C8B-B14F-4D97-AF65-F5344CB8AC3E}">
        <p14:creationId xmlns:p14="http://schemas.microsoft.com/office/powerpoint/2010/main" val="397642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6" name="TextBox 5">
            <a:extLst>
              <a:ext uri="{FF2B5EF4-FFF2-40B4-BE49-F238E27FC236}">
                <a16:creationId xmlns:a16="http://schemas.microsoft.com/office/drawing/2014/main" id="{5A85BB9D-B7C3-D5F5-B7CC-7919AB3D682F}"/>
              </a:ext>
            </a:extLst>
          </p:cNvPr>
          <p:cNvSpPr txBox="1"/>
          <p:nvPr/>
        </p:nvSpPr>
        <p:spPr>
          <a:xfrm>
            <a:off x="400050" y="1752270"/>
            <a:ext cx="8343900" cy="769441"/>
          </a:xfrm>
          <a:prstGeom prst="rect">
            <a:avLst/>
          </a:prstGeom>
          <a:noFill/>
        </p:spPr>
        <p:txBody>
          <a:bodyPr wrap="square">
            <a:spAutoFit/>
          </a:bodyPr>
          <a:lstStyle/>
          <a:p>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Rev 13:5 </a:t>
            </a:r>
            <a:r>
              <a:rPr lang="en-GB" sz="2200" dirty="0">
                <a:solidFill>
                  <a:srgbClr val="7030A0"/>
                </a:solidFill>
                <a:effectLst/>
                <a:latin typeface="Arial" panose="020B0604020202020204" pitchFamily="34" charset="0"/>
                <a:ea typeface="Calibri" panose="020F0502020204030204" pitchFamily="34" charset="0"/>
                <a:cs typeface="Arial" panose="020B0604020202020204" pitchFamily="34" charset="0"/>
              </a:rPr>
              <a:t>The beast was given a mouth to utter proud words and blasphemies and to exercise its authority for 42 months.</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906BD0A-2712-F072-6BCD-A1F358D14676}"/>
              </a:ext>
            </a:extLst>
          </p:cNvPr>
          <p:cNvSpPr txBox="1"/>
          <p:nvPr/>
        </p:nvSpPr>
        <p:spPr>
          <a:xfrm>
            <a:off x="400050" y="2836428"/>
            <a:ext cx="8343900" cy="1107996"/>
          </a:xfrm>
          <a:prstGeom prst="rect">
            <a:avLst/>
          </a:prstGeom>
          <a:noFill/>
        </p:spPr>
        <p:txBody>
          <a:bodyPr wrap="square">
            <a:spAutoFit/>
          </a:bodyPr>
          <a:lstStyle/>
          <a:p>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Rev 11:2-3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They will trample on the holy city for 42 months. And I will appoint my two witnesses, and they will prophesy for 1,260 days, clothed in sackcloth.</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AA7499A-9106-F9E5-C518-EB0570DA52C0}"/>
              </a:ext>
            </a:extLst>
          </p:cNvPr>
          <p:cNvSpPr txBox="1"/>
          <p:nvPr/>
        </p:nvSpPr>
        <p:spPr>
          <a:xfrm>
            <a:off x="400050" y="4303625"/>
            <a:ext cx="8343900" cy="1446550"/>
          </a:xfrm>
          <a:prstGeom prst="rect">
            <a:avLst/>
          </a:prstGeom>
          <a:noFill/>
        </p:spPr>
        <p:txBody>
          <a:bodyPr wrap="square">
            <a:spAutoFit/>
          </a:bodyPr>
          <a:lstStyle/>
          <a:p>
            <a:r>
              <a:rPr lang="en-GB" sz="2200" baseline="300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Dan 7:25 </a:t>
            </a:r>
            <a:r>
              <a:rPr lang="en-GB" sz="22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He will speak against the Most High and oppress his holy people and try to change the set times and the laws. The holy people will be delivered into his hands for a time, times and half a time.</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052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0" y="486006"/>
            <a:ext cx="9144000" cy="554326"/>
          </a:xfrm>
        </p:spPr>
        <p:txBody>
          <a:bodyPr>
            <a:normAutofit/>
          </a:bodyPr>
          <a:lstStyle/>
          <a:p>
            <a:r>
              <a:rPr lang="en-GB" sz="3200" b="1" dirty="0">
                <a:solidFill>
                  <a:srgbClr val="002060"/>
                </a:solidFill>
                <a:cs typeface="Arial" panose="020B0604020202020204" pitchFamily="34" charset="0"/>
              </a:rPr>
              <a:t>End Times</a:t>
            </a:r>
          </a:p>
        </p:txBody>
      </p:sp>
      <p:sp>
        <p:nvSpPr>
          <p:cNvPr id="2" name="Down Arrow 1">
            <a:extLst>
              <a:ext uri="{FF2B5EF4-FFF2-40B4-BE49-F238E27FC236}">
                <a16:creationId xmlns:a16="http://schemas.microsoft.com/office/drawing/2014/main" id="{65EFD967-F743-9A3E-208F-29D29166A5F5}"/>
              </a:ext>
            </a:extLst>
          </p:cNvPr>
          <p:cNvSpPr/>
          <p:nvPr/>
        </p:nvSpPr>
        <p:spPr>
          <a:xfrm>
            <a:off x="5500168" y="2341887"/>
            <a:ext cx="615638" cy="1641757"/>
          </a:xfrm>
          <a:prstGeom prst="down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4481D59A-CF29-D82E-C72D-F67F4D33D672}"/>
              </a:ext>
            </a:extLst>
          </p:cNvPr>
          <p:cNvSpPr/>
          <p:nvPr/>
        </p:nvSpPr>
        <p:spPr>
          <a:xfrm>
            <a:off x="6211358" y="2358721"/>
            <a:ext cx="2324944" cy="1641745"/>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1000 year</a:t>
            </a:r>
          </a:p>
          <a:p>
            <a:pPr algn="ctr"/>
            <a:r>
              <a:rPr lang="en-GB" b="1" dirty="0">
                <a:solidFill>
                  <a:schemeClr val="tx1"/>
                </a:solidFill>
              </a:rPr>
              <a:t>Millennial reign</a:t>
            </a:r>
          </a:p>
        </p:txBody>
      </p:sp>
      <p:sp>
        <p:nvSpPr>
          <p:cNvPr id="6" name="Rectangle 5">
            <a:extLst>
              <a:ext uri="{FF2B5EF4-FFF2-40B4-BE49-F238E27FC236}">
                <a16:creationId xmlns:a16="http://schemas.microsoft.com/office/drawing/2014/main" id="{3072D12B-EC8F-EE29-D9DE-AD5244E5A2C9}"/>
              </a:ext>
            </a:extLst>
          </p:cNvPr>
          <p:cNvSpPr/>
          <p:nvPr/>
        </p:nvSpPr>
        <p:spPr>
          <a:xfrm>
            <a:off x="3865554" y="2348343"/>
            <a:ext cx="1543166" cy="801311"/>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Israel attacked</a:t>
            </a:r>
          </a:p>
        </p:txBody>
      </p:sp>
      <p:sp>
        <p:nvSpPr>
          <p:cNvPr id="8" name="Rectangle 7">
            <a:extLst>
              <a:ext uri="{FF2B5EF4-FFF2-40B4-BE49-F238E27FC236}">
                <a16:creationId xmlns:a16="http://schemas.microsoft.com/office/drawing/2014/main" id="{DB13C0B3-A8FF-C352-AC78-7654DDCB5F98}"/>
              </a:ext>
            </a:extLst>
          </p:cNvPr>
          <p:cNvSpPr/>
          <p:nvPr/>
        </p:nvSpPr>
        <p:spPr>
          <a:xfrm>
            <a:off x="1515371" y="2327565"/>
            <a:ext cx="175774" cy="1652149"/>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82B0EAF5-1667-FDDF-7D74-5E270FA43759}"/>
              </a:ext>
            </a:extLst>
          </p:cNvPr>
          <p:cNvPicPr>
            <a:picLocks noChangeAspect="1"/>
          </p:cNvPicPr>
          <p:nvPr/>
        </p:nvPicPr>
        <p:blipFill>
          <a:blip r:embed="rId3"/>
          <a:stretch>
            <a:fillRect/>
          </a:stretch>
        </p:blipFill>
        <p:spPr>
          <a:xfrm>
            <a:off x="2530431" y="2327635"/>
            <a:ext cx="615638" cy="1652149"/>
          </a:xfrm>
          <a:prstGeom prst="rect">
            <a:avLst/>
          </a:prstGeom>
        </p:spPr>
      </p:pic>
      <p:sp>
        <p:nvSpPr>
          <p:cNvPr id="43" name="Rectangle 42">
            <a:extLst>
              <a:ext uri="{FF2B5EF4-FFF2-40B4-BE49-F238E27FC236}">
                <a16:creationId xmlns:a16="http://schemas.microsoft.com/office/drawing/2014/main" id="{8CDA58D9-0E3F-3048-E393-6F0EFAADFFC4}"/>
              </a:ext>
            </a:extLst>
          </p:cNvPr>
          <p:cNvSpPr/>
          <p:nvPr/>
        </p:nvSpPr>
        <p:spPr>
          <a:xfrm rot="5400000">
            <a:off x="1507766" y="2335736"/>
            <a:ext cx="170774" cy="902565"/>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25BFF73E-E4DC-D6B0-5689-AAE817C9C827}"/>
              </a:ext>
            </a:extLst>
          </p:cNvPr>
          <p:cNvSpPr txBox="1"/>
          <p:nvPr/>
        </p:nvSpPr>
        <p:spPr>
          <a:xfrm>
            <a:off x="5347722" y="4646245"/>
            <a:ext cx="821315" cy="369332"/>
          </a:xfrm>
          <a:prstGeom prst="rect">
            <a:avLst/>
          </a:prstGeom>
          <a:noFill/>
        </p:spPr>
        <p:txBody>
          <a:bodyPr wrap="none" rtlCol="0">
            <a:spAutoFit/>
          </a:bodyPr>
          <a:lstStyle/>
          <a:p>
            <a:r>
              <a:rPr lang="en-GB" b="1" dirty="0">
                <a:solidFill>
                  <a:srgbClr val="002060"/>
                </a:solidFill>
              </a:rPr>
              <a:t>Rev 19</a:t>
            </a:r>
          </a:p>
        </p:txBody>
      </p:sp>
      <p:sp>
        <p:nvSpPr>
          <p:cNvPr id="45" name="TextBox 44">
            <a:extLst>
              <a:ext uri="{FF2B5EF4-FFF2-40B4-BE49-F238E27FC236}">
                <a16:creationId xmlns:a16="http://schemas.microsoft.com/office/drawing/2014/main" id="{BD90E334-D23A-4940-C663-7FD74F734E9B}"/>
              </a:ext>
            </a:extLst>
          </p:cNvPr>
          <p:cNvSpPr txBox="1"/>
          <p:nvPr/>
        </p:nvSpPr>
        <p:spPr>
          <a:xfrm>
            <a:off x="6936353" y="4647861"/>
            <a:ext cx="821315" cy="369332"/>
          </a:xfrm>
          <a:prstGeom prst="rect">
            <a:avLst/>
          </a:prstGeom>
          <a:noFill/>
        </p:spPr>
        <p:txBody>
          <a:bodyPr wrap="none" rtlCol="0">
            <a:spAutoFit/>
          </a:bodyPr>
          <a:lstStyle>
            <a:defPPr>
              <a:defRPr lang="en-US"/>
            </a:defPPr>
            <a:lvl1pPr>
              <a:defRPr b="1">
                <a:solidFill>
                  <a:srgbClr val="002060"/>
                </a:solidFill>
              </a:defRPr>
            </a:lvl1pPr>
          </a:lstStyle>
          <a:p>
            <a:r>
              <a:rPr lang="en-GB" dirty="0"/>
              <a:t>Rev 20</a:t>
            </a:r>
          </a:p>
        </p:txBody>
      </p:sp>
      <p:sp>
        <p:nvSpPr>
          <p:cNvPr id="46" name="TextBox 45">
            <a:extLst>
              <a:ext uri="{FF2B5EF4-FFF2-40B4-BE49-F238E27FC236}">
                <a16:creationId xmlns:a16="http://schemas.microsoft.com/office/drawing/2014/main" id="{00FBFB07-CB09-4AE2-062E-A1938EDB0E15}"/>
              </a:ext>
            </a:extLst>
          </p:cNvPr>
          <p:cNvSpPr txBox="1"/>
          <p:nvPr/>
        </p:nvSpPr>
        <p:spPr>
          <a:xfrm>
            <a:off x="2292812"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36-37</a:t>
            </a:r>
          </a:p>
        </p:txBody>
      </p:sp>
      <p:sp>
        <p:nvSpPr>
          <p:cNvPr id="47" name="TextBox 46">
            <a:extLst>
              <a:ext uri="{FF2B5EF4-FFF2-40B4-BE49-F238E27FC236}">
                <a16:creationId xmlns:a16="http://schemas.microsoft.com/office/drawing/2014/main" id="{9EEE6D40-BD87-DEA3-F994-BCC6AB576EDC}"/>
              </a:ext>
            </a:extLst>
          </p:cNvPr>
          <p:cNvSpPr txBox="1"/>
          <p:nvPr/>
        </p:nvSpPr>
        <p:spPr>
          <a:xfrm>
            <a:off x="6801572"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40-48</a:t>
            </a:r>
          </a:p>
        </p:txBody>
      </p:sp>
      <p:sp>
        <p:nvSpPr>
          <p:cNvPr id="48" name="TextBox 47">
            <a:extLst>
              <a:ext uri="{FF2B5EF4-FFF2-40B4-BE49-F238E27FC236}">
                <a16:creationId xmlns:a16="http://schemas.microsoft.com/office/drawing/2014/main" id="{8EF8B464-9DB2-B4BB-621C-4C4039EC2712}"/>
              </a:ext>
            </a:extLst>
          </p:cNvPr>
          <p:cNvSpPr txBox="1"/>
          <p:nvPr/>
        </p:nvSpPr>
        <p:spPr>
          <a:xfrm>
            <a:off x="4089647" y="5120183"/>
            <a:ext cx="1090876" cy="369332"/>
          </a:xfrm>
          <a:prstGeom prst="rect">
            <a:avLst/>
          </a:prstGeom>
          <a:noFill/>
        </p:spPr>
        <p:txBody>
          <a:bodyPr wrap="none" rtlCol="0">
            <a:spAutoFit/>
          </a:bodyPr>
          <a:lstStyle>
            <a:defPPr>
              <a:defRPr lang="en-US"/>
            </a:defPPr>
            <a:lvl1pPr>
              <a:defRPr b="1">
                <a:solidFill>
                  <a:srgbClr val="002060"/>
                </a:solidFill>
              </a:defRPr>
            </a:lvl1pPr>
          </a:lstStyle>
          <a:p>
            <a:r>
              <a:rPr lang="en-GB" dirty="0"/>
              <a:t>Eze 38-39</a:t>
            </a:r>
          </a:p>
        </p:txBody>
      </p:sp>
      <p:sp>
        <p:nvSpPr>
          <p:cNvPr id="50" name="TextBox 49">
            <a:extLst>
              <a:ext uri="{FF2B5EF4-FFF2-40B4-BE49-F238E27FC236}">
                <a16:creationId xmlns:a16="http://schemas.microsoft.com/office/drawing/2014/main" id="{E4349CE8-9FD2-9E49-692D-692C39932E44}"/>
              </a:ext>
            </a:extLst>
          </p:cNvPr>
          <p:cNvSpPr txBox="1"/>
          <p:nvPr/>
        </p:nvSpPr>
        <p:spPr>
          <a:xfrm>
            <a:off x="4266234" y="5521320"/>
            <a:ext cx="737702" cy="369332"/>
          </a:xfrm>
          <a:prstGeom prst="rect">
            <a:avLst/>
          </a:prstGeom>
          <a:noFill/>
        </p:spPr>
        <p:txBody>
          <a:bodyPr wrap="none" rtlCol="0">
            <a:spAutoFit/>
          </a:bodyPr>
          <a:lstStyle>
            <a:defPPr>
              <a:defRPr lang="en-US"/>
            </a:defPPr>
            <a:lvl1pPr>
              <a:defRPr b="1">
                <a:solidFill>
                  <a:srgbClr val="002060"/>
                </a:solidFill>
              </a:defRPr>
            </a:lvl1pPr>
          </a:lstStyle>
          <a:p>
            <a:r>
              <a:rPr lang="en-GB" dirty="0"/>
              <a:t>Dan 9</a:t>
            </a:r>
          </a:p>
        </p:txBody>
      </p:sp>
      <p:sp>
        <p:nvSpPr>
          <p:cNvPr id="51" name="Right Arrow 50">
            <a:extLst>
              <a:ext uri="{FF2B5EF4-FFF2-40B4-BE49-F238E27FC236}">
                <a16:creationId xmlns:a16="http://schemas.microsoft.com/office/drawing/2014/main" id="{EEF48148-C33D-6BD8-3A8F-B46E00154259}"/>
              </a:ext>
            </a:extLst>
          </p:cNvPr>
          <p:cNvSpPr/>
          <p:nvPr/>
        </p:nvSpPr>
        <p:spPr>
          <a:xfrm>
            <a:off x="1141870" y="4143520"/>
            <a:ext cx="7835875" cy="511492"/>
          </a:xfrm>
          <a:prstGeom prst="rightArrow">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Last days</a:t>
            </a:r>
          </a:p>
        </p:txBody>
      </p:sp>
      <p:sp>
        <p:nvSpPr>
          <p:cNvPr id="53" name="Rectangle 52">
            <a:extLst>
              <a:ext uri="{FF2B5EF4-FFF2-40B4-BE49-F238E27FC236}">
                <a16:creationId xmlns:a16="http://schemas.microsoft.com/office/drawing/2014/main" id="{B6C461C0-8A45-83F7-2231-665590B3D891}"/>
              </a:ext>
            </a:extLst>
          </p:cNvPr>
          <p:cNvSpPr/>
          <p:nvPr/>
        </p:nvSpPr>
        <p:spPr>
          <a:xfrm>
            <a:off x="3863502" y="3200340"/>
            <a:ext cx="1543166" cy="801311"/>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2"/>
                </a:solidFill>
              </a:rPr>
              <a:t>Tribulation</a:t>
            </a:r>
          </a:p>
        </p:txBody>
      </p:sp>
      <p:sp>
        <p:nvSpPr>
          <p:cNvPr id="54" name="TextBox 53">
            <a:extLst>
              <a:ext uri="{FF2B5EF4-FFF2-40B4-BE49-F238E27FC236}">
                <a16:creationId xmlns:a16="http://schemas.microsoft.com/office/drawing/2014/main" id="{73683A6A-7789-C4C9-60AB-6167EC3FD6E9}"/>
              </a:ext>
            </a:extLst>
          </p:cNvPr>
          <p:cNvSpPr txBox="1"/>
          <p:nvPr/>
        </p:nvSpPr>
        <p:spPr>
          <a:xfrm>
            <a:off x="5200063" y="1619521"/>
            <a:ext cx="1215846" cy="646331"/>
          </a:xfrm>
          <a:prstGeom prst="rect">
            <a:avLst/>
          </a:prstGeom>
          <a:noFill/>
        </p:spPr>
        <p:txBody>
          <a:bodyPr wrap="none" rtlCol="0">
            <a:spAutoFit/>
          </a:bodyPr>
          <a:lstStyle/>
          <a:p>
            <a:pPr algn="ctr"/>
            <a:r>
              <a:rPr lang="en-GB" b="1" dirty="0"/>
              <a:t>2</a:t>
            </a:r>
            <a:r>
              <a:rPr lang="en-GB" b="1" baseline="30000" dirty="0"/>
              <a:t>nd</a:t>
            </a:r>
            <a:r>
              <a:rPr lang="en-GB" b="1" dirty="0"/>
              <a:t> coming</a:t>
            </a:r>
          </a:p>
          <a:p>
            <a:pPr algn="ctr"/>
            <a:r>
              <a:rPr lang="en-GB" b="1" dirty="0"/>
              <a:t>of Jesus</a:t>
            </a:r>
          </a:p>
        </p:txBody>
      </p:sp>
      <p:sp>
        <p:nvSpPr>
          <p:cNvPr id="56" name="TextBox 55">
            <a:extLst>
              <a:ext uri="{FF2B5EF4-FFF2-40B4-BE49-F238E27FC236}">
                <a16:creationId xmlns:a16="http://schemas.microsoft.com/office/drawing/2014/main" id="{D796D3F4-85A8-8777-BF8D-4DE770493387}"/>
              </a:ext>
            </a:extLst>
          </p:cNvPr>
          <p:cNvSpPr txBox="1"/>
          <p:nvPr/>
        </p:nvSpPr>
        <p:spPr>
          <a:xfrm>
            <a:off x="2366154" y="1616334"/>
            <a:ext cx="944192" cy="646331"/>
          </a:xfrm>
          <a:prstGeom prst="rect">
            <a:avLst/>
          </a:prstGeom>
          <a:noFill/>
        </p:spPr>
        <p:txBody>
          <a:bodyPr wrap="square">
            <a:spAutoFit/>
          </a:bodyPr>
          <a:lstStyle/>
          <a:p>
            <a:pPr algn="ctr"/>
            <a:r>
              <a:rPr lang="en-GB" b="1" dirty="0">
                <a:solidFill>
                  <a:schemeClr val="tx1"/>
                </a:solidFill>
              </a:rPr>
              <a:t>State of Israel</a:t>
            </a:r>
            <a:endParaRPr lang="en-GB" dirty="0"/>
          </a:p>
        </p:txBody>
      </p:sp>
      <p:sp>
        <p:nvSpPr>
          <p:cNvPr id="57" name="TextBox 56">
            <a:extLst>
              <a:ext uri="{FF2B5EF4-FFF2-40B4-BE49-F238E27FC236}">
                <a16:creationId xmlns:a16="http://schemas.microsoft.com/office/drawing/2014/main" id="{53BE22DB-44B2-868E-236C-C9B115B65416}"/>
              </a:ext>
            </a:extLst>
          </p:cNvPr>
          <p:cNvSpPr txBox="1"/>
          <p:nvPr/>
        </p:nvSpPr>
        <p:spPr>
          <a:xfrm>
            <a:off x="38136" y="1616335"/>
            <a:ext cx="1015847" cy="646331"/>
          </a:xfrm>
          <a:prstGeom prst="rect">
            <a:avLst/>
          </a:prstGeom>
          <a:noFill/>
        </p:spPr>
        <p:txBody>
          <a:bodyPr wrap="square">
            <a:spAutoFit/>
          </a:bodyPr>
          <a:lstStyle/>
          <a:p>
            <a:pPr algn="ctr"/>
            <a:r>
              <a:rPr lang="en-GB" b="1" dirty="0">
                <a:solidFill>
                  <a:schemeClr val="tx1"/>
                </a:solidFill>
              </a:rPr>
              <a:t>Exile to Babylon</a:t>
            </a:r>
            <a:endParaRPr lang="en-GB" dirty="0"/>
          </a:p>
        </p:txBody>
      </p:sp>
      <p:sp>
        <p:nvSpPr>
          <p:cNvPr id="59" name="TextBox 58">
            <a:extLst>
              <a:ext uri="{FF2B5EF4-FFF2-40B4-BE49-F238E27FC236}">
                <a16:creationId xmlns:a16="http://schemas.microsoft.com/office/drawing/2014/main" id="{BAF28410-FCE5-D630-4EE9-37F70EC31BA3}"/>
              </a:ext>
            </a:extLst>
          </p:cNvPr>
          <p:cNvSpPr txBox="1"/>
          <p:nvPr/>
        </p:nvSpPr>
        <p:spPr>
          <a:xfrm>
            <a:off x="0" y="2856427"/>
            <a:ext cx="1015847" cy="369332"/>
          </a:xfrm>
          <a:prstGeom prst="rect">
            <a:avLst/>
          </a:prstGeom>
          <a:noFill/>
        </p:spPr>
        <p:txBody>
          <a:bodyPr wrap="square">
            <a:spAutoFit/>
          </a:bodyPr>
          <a:lstStyle/>
          <a:p>
            <a:pPr algn="ctr"/>
            <a:r>
              <a:rPr lang="en-GB" b="1" dirty="0">
                <a:solidFill>
                  <a:schemeClr val="accent2">
                    <a:lumMod val="50000"/>
                  </a:schemeClr>
                </a:solidFill>
              </a:rPr>
              <a:t>586 BC</a:t>
            </a:r>
            <a:endParaRPr lang="en-GB" dirty="0">
              <a:solidFill>
                <a:schemeClr val="accent2">
                  <a:lumMod val="50000"/>
                </a:schemeClr>
              </a:solidFill>
            </a:endParaRPr>
          </a:p>
        </p:txBody>
      </p:sp>
      <p:sp>
        <p:nvSpPr>
          <p:cNvPr id="61" name="TextBox 60">
            <a:extLst>
              <a:ext uri="{FF2B5EF4-FFF2-40B4-BE49-F238E27FC236}">
                <a16:creationId xmlns:a16="http://schemas.microsoft.com/office/drawing/2014/main" id="{2C98A191-FE82-53F4-9AB2-102D55EE2057}"/>
              </a:ext>
            </a:extLst>
          </p:cNvPr>
          <p:cNvSpPr txBox="1"/>
          <p:nvPr/>
        </p:nvSpPr>
        <p:spPr>
          <a:xfrm>
            <a:off x="4130652" y="4647754"/>
            <a:ext cx="1008866" cy="369332"/>
          </a:xfrm>
          <a:prstGeom prst="rect">
            <a:avLst/>
          </a:prstGeom>
          <a:noFill/>
        </p:spPr>
        <p:txBody>
          <a:bodyPr wrap="none" rtlCol="0">
            <a:spAutoFit/>
          </a:bodyPr>
          <a:lstStyle>
            <a:defPPr>
              <a:defRPr lang="en-US"/>
            </a:defPPr>
            <a:lvl1pPr>
              <a:defRPr b="1">
                <a:solidFill>
                  <a:srgbClr val="002060"/>
                </a:solidFill>
              </a:defRPr>
            </a:lvl1pPr>
          </a:lstStyle>
          <a:p>
            <a:r>
              <a:rPr lang="en-GB" dirty="0"/>
              <a:t>Rev 6-16</a:t>
            </a:r>
          </a:p>
        </p:txBody>
      </p:sp>
      <p:sp>
        <p:nvSpPr>
          <p:cNvPr id="62" name="Down Arrow 61">
            <a:extLst>
              <a:ext uri="{FF2B5EF4-FFF2-40B4-BE49-F238E27FC236}">
                <a16:creationId xmlns:a16="http://schemas.microsoft.com/office/drawing/2014/main" id="{229CA6C3-DBC1-881E-36F8-F7AE787139F7}"/>
              </a:ext>
            </a:extLst>
          </p:cNvPr>
          <p:cNvSpPr/>
          <p:nvPr/>
        </p:nvSpPr>
        <p:spPr>
          <a:xfrm rot="10800000">
            <a:off x="3551179" y="2348343"/>
            <a:ext cx="264547" cy="1641757"/>
          </a:xfrm>
          <a:prstGeom prst="downArrow">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TextBox 62">
            <a:extLst>
              <a:ext uri="{FF2B5EF4-FFF2-40B4-BE49-F238E27FC236}">
                <a16:creationId xmlns:a16="http://schemas.microsoft.com/office/drawing/2014/main" id="{13696DDD-048B-9DDF-5C7B-3F9E32C3449F}"/>
              </a:ext>
            </a:extLst>
          </p:cNvPr>
          <p:cNvSpPr txBox="1"/>
          <p:nvPr/>
        </p:nvSpPr>
        <p:spPr>
          <a:xfrm>
            <a:off x="3234043" y="1807057"/>
            <a:ext cx="944192" cy="369332"/>
          </a:xfrm>
          <a:prstGeom prst="rect">
            <a:avLst/>
          </a:prstGeom>
          <a:noFill/>
        </p:spPr>
        <p:txBody>
          <a:bodyPr wrap="square">
            <a:spAutoFit/>
          </a:bodyPr>
          <a:lstStyle/>
          <a:p>
            <a:pPr algn="ctr"/>
            <a:r>
              <a:rPr lang="en-GB" b="1" dirty="0">
                <a:solidFill>
                  <a:srgbClr val="0070C0"/>
                </a:solidFill>
              </a:rPr>
              <a:t>Rapture</a:t>
            </a:r>
            <a:endParaRPr lang="en-GB" dirty="0">
              <a:solidFill>
                <a:srgbClr val="0070C0"/>
              </a:solidFill>
            </a:endParaRPr>
          </a:p>
        </p:txBody>
      </p:sp>
    </p:spTree>
    <p:extLst>
      <p:ext uri="{BB962C8B-B14F-4D97-AF65-F5344CB8AC3E}">
        <p14:creationId xmlns:p14="http://schemas.microsoft.com/office/powerpoint/2010/main" val="295201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fade">
                                      <p:cBhvr>
                                        <p:cTn id="1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a:solidFill>
                  <a:srgbClr val="002060"/>
                </a:solidFill>
                <a:cs typeface="Arial" panose="020B0604020202020204" pitchFamily="34" charset="0"/>
              </a:rPr>
              <a:t>The </a:t>
            </a:r>
            <a:r>
              <a:rPr lang="en-GB" sz="3200" dirty="0">
                <a:solidFill>
                  <a:srgbClr val="002060"/>
                </a:solidFill>
                <a:cs typeface="Arial" panose="020B0604020202020204" pitchFamily="34" charset="0"/>
              </a:rPr>
              <a:t>R</a:t>
            </a:r>
            <a:r>
              <a:rPr lang="en-GB" sz="3200">
                <a:solidFill>
                  <a:srgbClr val="002060"/>
                </a:solidFill>
                <a:cs typeface="Arial" panose="020B0604020202020204" pitchFamily="34" charset="0"/>
              </a:rPr>
              <a:t>apture</a:t>
            </a:r>
            <a:endParaRPr lang="en-GB" sz="3200" dirty="0">
              <a:solidFill>
                <a:srgbClr val="002060"/>
              </a:solidFill>
              <a:cs typeface="Arial" panose="020B0604020202020204" pitchFamily="34" charset="0"/>
            </a:endParaRP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2800" dirty="0">
              <a:solidFill>
                <a:srgbClr val="002060"/>
              </a:solidFill>
              <a:cs typeface="Arial" panose="020B0604020202020204" pitchFamily="34" charset="0"/>
            </a:endParaRPr>
          </a:p>
        </p:txBody>
      </p:sp>
      <p:sp>
        <p:nvSpPr>
          <p:cNvPr id="6" name="TextBox 5">
            <a:extLst>
              <a:ext uri="{FF2B5EF4-FFF2-40B4-BE49-F238E27FC236}">
                <a16:creationId xmlns:a16="http://schemas.microsoft.com/office/drawing/2014/main" id="{5A85BB9D-B7C3-D5F5-B7CC-7919AB3D682F}"/>
              </a:ext>
            </a:extLst>
          </p:cNvPr>
          <p:cNvSpPr txBox="1"/>
          <p:nvPr/>
        </p:nvSpPr>
        <p:spPr>
          <a:xfrm>
            <a:off x="400050" y="1534062"/>
            <a:ext cx="8343900" cy="3139321"/>
          </a:xfrm>
          <a:prstGeom prst="rect">
            <a:avLst/>
          </a:prstGeom>
          <a:noFill/>
        </p:spPr>
        <p:txBody>
          <a:bodyPr wrap="square">
            <a:spAutoFit/>
          </a:bodyPr>
          <a:lstStyle/>
          <a:p>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1 </a:t>
            </a:r>
            <a:r>
              <a:rPr lang="en-GB" sz="2200" baseline="30000" dirty="0" err="1">
                <a:solidFill>
                  <a:srgbClr val="7030A0"/>
                </a:solidFill>
                <a:latin typeface="Arial" panose="020B0604020202020204" pitchFamily="34" charset="0"/>
                <a:ea typeface="Calibri" panose="020F0502020204030204" pitchFamily="34" charset="0"/>
                <a:cs typeface="Arial" panose="020B0604020202020204" pitchFamily="34" charset="0"/>
              </a:rPr>
              <a:t>Thess</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 4”15</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 According to the Lord’s word, we tell you that we who are still alive, who are left until the coming of the Lord, will certainly not precede those who have fallen asleep.</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16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For the Lord himself will come down from heaven, with a loud command, with the voice of the archangel and with the trumpet call of God, and the dead in Christ will rise first. </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17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After that, we who are still alive and are left will be caught up together with them in the clouds to meet the Lord in the air. And so we will be with the Lord forever.  </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18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Therefore encourage one another with these words.</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744657F9-D2EA-0AF1-A890-BD8F4EBD99BA}"/>
              </a:ext>
            </a:extLst>
          </p:cNvPr>
          <p:cNvSpPr txBox="1"/>
          <p:nvPr/>
        </p:nvSpPr>
        <p:spPr>
          <a:xfrm>
            <a:off x="400050" y="5035126"/>
            <a:ext cx="8343900" cy="769441"/>
          </a:xfrm>
          <a:prstGeom prst="rect">
            <a:avLst/>
          </a:prstGeom>
          <a:noFill/>
        </p:spPr>
        <p:txBody>
          <a:bodyPr wrap="square">
            <a:spAutoFit/>
          </a:bodyPr>
          <a:lstStyle/>
          <a:p>
            <a:r>
              <a:rPr lang="en-GB" sz="2200" b="1" baseline="300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1 </a:t>
            </a:r>
            <a:r>
              <a:rPr lang="en-GB" sz="2200" b="1" baseline="30000" dirty="0" err="1">
                <a:solidFill>
                  <a:srgbClr val="7030A0"/>
                </a:solidFill>
                <a:effectLst/>
                <a:latin typeface="Arial" panose="020B0604020202020204" pitchFamily="34" charset="0"/>
                <a:ea typeface="Times New Roman" panose="02020603050405020304" pitchFamily="18" charset="0"/>
                <a:cs typeface="Arial" panose="020B0604020202020204" pitchFamily="34" charset="0"/>
              </a:rPr>
              <a:t>Thess</a:t>
            </a:r>
            <a:r>
              <a:rPr lang="en-GB" sz="2200" b="1" baseline="300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 5:9 </a:t>
            </a:r>
            <a:r>
              <a:rPr lang="en-GB" sz="22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For God did not appoint us to suffer wrath but to receive salvation through our Lord Jesus Christ. </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489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Rapture</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2800" dirty="0">
              <a:solidFill>
                <a:srgbClr val="002060"/>
              </a:solidFill>
              <a:cs typeface="Arial" panose="020B0604020202020204" pitchFamily="34" charset="0"/>
            </a:endParaRPr>
          </a:p>
        </p:txBody>
      </p:sp>
      <p:sp>
        <p:nvSpPr>
          <p:cNvPr id="6" name="TextBox 5">
            <a:extLst>
              <a:ext uri="{FF2B5EF4-FFF2-40B4-BE49-F238E27FC236}">
                <a16:creationId xmlns:a16="http://schemas.microsoft.com/office/drawing/2014/main" id="{5A85BB9D-B7C3-D5F5-B7CC-7919AB3D682F}"/>
              </a:ext>
            </a:extLst>
          </p:cNvPr>
          <p:cNvSpPr txBox="1"/>
          <p:nvPr/>
        </p:nvSpPr>
        <p:spPr>
          <a:xfrm>
            <a:off x="400050" y="1534062"/>
            <a:ext cx="8343900" cy="2123658"/>
          </a:xfrm>
          <a:prstGeom prst="rect">
            <a:avLst/>
          </a:prstGeom>
          <a:noFill/>
        </p:spPr>
        <p:txBody>
          <a:bodyPr wrap="square">
            <a:spAutoFit/>
          </a:bodyPr>
          <a:lstStyle/>
          <a:p>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1 Cor 15:51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Behold! I tell you a mystery. We shall not all sleep, but we shall all be changed, </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52</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 in a moment, in the twinkling of an eye, at the last trumpet. For the trumpet will sound, and the dead will be raised imperishable, and we shall be changed. </a:t>
            </a:r>
            <a:r>
              <a:rPr lang="en-GB" sz="2200" baseline="30000" dirty="0">
                <a:solidFill>
                  <a:srgbClr val="7030A0"/>
                </a:solidFill>
                <a:latin typeface="Arial" panose="020B0604020202020204" pitchFamily="34" charset="0"/>
                <a:ea typeface="Calibri" panose="020F0502020204030204" pitchFamily="34" charset="0"/>
                <a:cs typeface="Arial" panose="020B0604020202020204" pitchFamily="34" charset="0"/>
              </a:rPr>
              <a:t>53 </a:t>
            </a:r>
            <a:r>
              <a:rPr lang="en-GB" sz="2200" dirty="0">
                <a:solidFill>
                  <a:srgbClr val="7030A0"/>
                </a:solidFill>
                <a:latin typeface="Arial" panose="020B0604020202020204" pitchFamily="34" charset="0"/>
                <a:ea typeface="Calibri" panose="020F0502020204030204" pitchFamily="34" charset="0"/>
                <a:cs typeface="Arial" panose="020B0604020202020204" pitchFamily="34" charset="0"/>
              </a:rPr>
              <a:t>For this perishable body must put on the imperishable, and this mortal body must put on immortality. </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67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9" name="TextBox 8">
            <a:extLst>
              <a:ext uri="{FF2B5EF4-FFF2-40B4-BE49-F238E27FC236}">
                <a16:creationId xmlns:a16="http://schemas.microsoft.com/office/drawing/2014/main" id="{7CDB4A40-02C7-0C3B-BF71-97AD52C3C823}"/>
              </a:ext>
            </a:extLst>
          </p:cNvPr>
          <p:cNvSpPr txBox="1"/>
          <p:nvPr/>
        </p:nvSpPr>
        <p:spPr>
          <a:xfrm>
            <a:off x="311727" y="4476214"/>
            <a:ext cx="8634846" cy="1785104"/>
          </a:xfrm>
          <a:prstGeom prst="rect">
            <a:avLst/>
          </a:prstGeom>
          <a:noFill/>
        </p:spPr>
        <p:txBody>
          <a:bodyPr wrap="square">
            <a:spAutoFit/>
          </a:bodyPr>
          <a:lstStyle/>
          <a:p>
            <a:r>
              <a:rPr lang="en-GB" sz="2200" baseline="30000" dirty="0" err="1">
                <a:effectLst/>
                <a:latin typeface="Arial" panose="020B0604020202020204" pitchFamily="34" charset="0"/>
                <a:ea typeface="Times New Roman" panose="02020603050405020304" pitchFamily="18" charset="0"/>
                <a:cs typeface="Arial" panose="020B0604020202020204" pitchFamily="34" charset="0"/>
              </a:rPr>
              <a:t>Mtt</a:t>
            </a:r>
            <a:r>
              <a:rPr lang="en-GB" sz="2200" baseline="30000" dirty="0">
                <a:effectLst/>
                <a:latin typeface="Arial" panose="020B0604020202020204" pitchFamily="34" charset="0"/>
                <a:ea typeface="Times New Roman" panose="02020603050405020304" pitchFamily="18" charset="0"/>
                <a:cs typeface="Arial" panose="020B0604020202020204" pitchFamily="34" charset="0"/>
              </a:rPr>
              <a:t> 24:</a:t>
            </a:r>
            <a:r>
              <a:rPr lang="en-GB" sz="2200" b="1" baseline="30000" dirty="0">
                <a:effectLst/>
                <a:latin typeface="Arial" panose="020B0604020202020204" pitchFamily="34" charset="0"/>
                <a:ea typeface="Times New Roman" panose="02020603050405020304" pitchFamily="18" charset="0"/>
                <a:cs typeface="Arial" panose="020B0604020202020204" pitchFamily="34" charset="0"/>
              </a:rPr>
              <a:t>21 </a:t>
            </a:r>
            <a:r>
              <a:rPr lang="en-GB" sz="2200" dirty="0">
                <a:effectLst/>
                <a:latin typeface="Arial" panose="020B0604020202020204" pitchFamily="34" charset="0"/>
                <a:ea typeface="Times New Roman" panose="02020603050405020304" pitchFamily="18" charset="0"/>
                <a:cs typeface="Arial" panose="020B0604020202020204" pitchFamily="34" charset="0"/>
              </a:rPr>
              <a:t>For then there will be great tribulation, such as has not been from the beginning of the world until now, no, and never will be. </a:t>
            </a:r>
            <a:r>
              <a:rPr lang="en-GB" sz="2200" b="1" baseline="30000" dirty="0">
                <a:effectLst/>
                <a:latin typeface="Arial" panose="020B0604020202020204" pitchFamily="34" charset="0"/>
                <a:ea typeface="Times New Roman" panose="02020603050405020304" pitchFamily="18" charset="0"/>
                <a:cs typeface="Arial" panose="020B0604020202020204" pitchFamily="34" charset="0"/>
              </a:rPr>
              <a:t>22 </a:t>
            </a:r>
            <a:r>
              <a:rPr lang="en-GB" sz="2200" dirty="0">
                <a:effectLst/>
                <a:latin typeface="Arial" panose="020B0604020202020204" pitchFamily="34" charset="0"/>
                <a:ea typeface="Times New Roman" panose="02020603050405020304" pitchFamily="18" charset="0"/>
                <a:cs typeface="Arial" panose="020B0604020202020204" pitchFamily="34" charset="0"/>
              </a:rPr>
              <a:t>And if those days had not been cut short, no human being would be saved. But for the sake of the elect those days will be cut short.</a:t>
            </a:r>
            <a:endParaRPr lang="en-GB" sz="2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710B7F7-C340-4959-4395-EEC448447434}"/>
              </a:ext>
            </a:extLst>
          </p:cNvPr>
          <p:cNvSpPr txBox="1"/>
          <p:nvPr/>
        </p:nvSpPr>
        <p:spPr>
          <a:xfrm>
            <a:off x="311727" y="3105834"/>
            <a:ext cx="8634846" cy="1107996"/>
          </a:xfrm>
          <a:prstGeom prst="rect">
            <a:avLst/>
          </a:prstGeom>
          <a:noFill/>
        </p:spPr>
        <p:txBody>
          <a:bodyPr wrap="square">
            <a:spAutoFit/>
          </a:bodyPr>
          <a:lstStyle/>
          <a:p>
            <a:r>
              <a:rPr lang="en-GB" sz="2200" baseline="30000" dirty="0">
                <a:latin typeface="Arial" panose="020B0604020202020204" pitchFamily="34" charset="0"/>
                <a:cs typeface="Arial" panose="020B0604020202020204" pitchFamily="34" charset="0"/>
              </a:rPr>
              <a:t>Dt 4:30 </a:t>
            </a:r>
            <a:r>
              <a:rPr lang="en-GB" sz="2200" dirty="0">
                <a:latin typeface="Arial" panose="020B0604020202020204" pitchFamily="34" charset="0"/>
                <a:cs typeface="Arial" panose="020B0604020202020204" pitchFamily="34" charset="0"/>
              </a:rPr>
              <a:t>When you are in tribulation, and all these things come upon you in the latter days, you will return to the Lord your God and obey his voice.</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7" y="2074009"/>
            <a:ext cx="8634845" cy="769441"/>
          </a:xfrm>
          <a:prstGeom prst="rect">
            <a:avLst/>
          </a:prstGeom>
          <a:noFill/>
        </p:spPr>
        <p:txBody>
          <a:bodyPr wrap="square">
            <a:spAutoFit/>
          </a:bodyPr>
          <a:lstStyle/>
          <a:p>
            <a:r>
              <a:rPr lang="en-GB" sz="2200" baseline="30000" dirty="0">
                <a:latin typeface="Arial" panose="020B0604020202020204" pitchFamily="34" charset="0"/>
                <a:cs typeface="Arial" panose="020B0604020202020204" pitchFamily="34" charset="0"/>
              </a:rPr>
              <a:t>Isa 2:12 </a:t>
            </a:r>
            <a:r>
              <a:rPr lang="en-GB" sz="2200" dirty="0">
                <a:latin typeface="Arial" panose="020B0604020202020204" pitchFamily="34" charset="0"/>
                <a:cs typeface="Arial" panose="020B0604020202020204" pitchFamily="34" charset="0"/>
              </a:rPr>
              <a:t>The Lord Almighty has a day in store for all the proud and lofty, for all that is exalted (and they will be humbled).</a:t>
            </a:r>
          </a:p>
        </p:txBody>
      </p:sp>
    </p:spTree>
    <p:extLst>
      <p:ext uri="{BB962C8B-B14F-4D97-AF65-F5344CB8AC3E}">
        <p14:creationId xmlns:p14="http://schemas.microsoft.com/office/powerpoint/2010/main" val="295611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365952"/>
            <a:ext cx="8634845" cy="1785104"/>
          </a:xfrm>
          <a:prstGeom prst="rect">
            <a:avLst/>
          </a:prstGeom>
          <a:noFill/>
        </p:spPr>
        <p:txBody>
          <a:bodyPr wrap="square">
            <a:spAutoFit/>
          </a:bodyPr>
          <a:lstStyle/>
          <a:p>
            <a:r>
              <a:rPr lang="en-GB" sz="2200" b="1" baseline="30000" dirty="0">
                <a:effectLst/>
                <a:latin typeface="Arial" panose="020B0604020202020204" pitchFamily="34" charset="0"/>
                <a:ea typeface="Times New Roman" panose="02020603050405020304" pitchFamily="18" charset="0"/>
              </a:rPr>
              <a:t>20 </a:t>
            </a:r>
            <a:r>
              <a:rPr lang="en-GB" sz="2200" dirty="0">
                <a:effectLst/>
                <a:latin typeface="Arial" panose="020B0604020202020204" pitchFamily="34" charset="0"/>
                <a:ea typeface="Times New Roman" panose="02020603050405020304" pitchFamily="18" charset="0"/>
              </a:rPr>
              <a:t>While I was speaking and praying, confessing my sin and the sin of my people Israel </a:t>
            </a:r>
            <a:r>
              <a:rPr lang="en-GB" sz="22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2200" dirty="0">
                <a:effectLst/>
                <a:latin typeface="Arial" panose="020B0604020202020204" pitchFamily="34" charset="0"/>
                <a:ea typeface="Times New Roman" panose="02020603050405020304" pitchFamily="18" charset="0"/>
              </a:rPr>
              <a:t> Gabriel, came to me. </a:t>
            </a:r>
            <a:r>
              <a:rPr lang="en-GB" sz="2200" b="1" baseline="30000" dirty="0">
                <a:effectLst/>
                <a:latin typeface="Arial" panose="020B0604020202020204" pitchFamily="34" charset="0"/>
                <a:ea typeface="Times New Roman" panose="02020603050405020304" pitchFamily="18" charset="0"/>
              </a:rPr>
              <a:t>22 </a:t>
            </a:r>
            <a:r>
              <a:rPr lang="en-GB" sz="2200" dirty="0">
                <a:effectLst/>
                <a:latin typeface="Arial" panose="020B0604020202020204" pitchFamily="34" charset="0"/>
                <a:ea typeface="Times New Roman" panose="02020603050405020304" pitchFamily="18" charset="0"/>
              </a:rPr>
              <a:t>He instructed me and said to me, ‘Daniel, I have now come to give you insight and understanding. </a:t>
            </a:r>
            <a:r>
              <a:rPr lang="en-GB" sz="2200" b="1" baseline="30000" dirty="0">
                <a:effectLst/>
                <a:latin typeface="Arial" panose="020B0604020202020204" pitchFamily="34" charset="0"/>
                <a:ea typeface="Times New Roman" panose="02020603050405020304" pitchFamily="18" charset="0"/>
              </a:rPr>
              <a:t>23</a:t>
            </a:r>
            <a:r>
              <a:rPr lang="en-GB" sz="2200" dirty="0">
                <a:effectLst/>
                <a:latin typeface="Arial" panose="020B0604020202020204" pitchFamily="34" charset="0"/>
                <a:ea typeface="Times New Roman" panose="02020603050405020304" pitchFamily="18" charset="0"/>
              </a:rPr>
              <a:t> Therefore, consider the word and understand the vision:</a:t>
            </a:r>
            <a:r>
              <a:rPr lang="en-GB" sz="2200" dirty="0">
                <a:effectLst/>
              </a:rPr>
              <a:t> </a:t>
            </a:r>
            <a:endParaRPr lang="en-GB" sz="22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E9A18A8-0901-4F2D-BDF3-F0B87FA5614F}"/>
              </a:ext>
            </a:extLst>
          </p:cNvPr>
          <p:cNvSpPr txBox="1"/>
          <p:nvPr/>
        </p:nvSpPr>
        <p:spPr>
          <a:xfrm>
            <a:off x="311727" y="4450064"/>
            <a:ext cx="8634845" cy="1446550"/>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“sevens” are decreed for your people and your holy city to finish transgression, to put an end to sin, to atone for wickedness, to bring in everlasting righteousness, to seal up vision and prophecy and to anoint the Most Holy Place. </a:t>
            </a:r>
          </a:p>
        </p:txBody>
      </p:sp>
    </p:spTree>
    <p:extLst>
      <p:ext uri="{BB962C8B-B14F-4D97-AF65-F5344CB8AC3E}">
        <p14:creationId xmlns:p14="http://schemas.microsoft.com/office/powerpoint/2010/main" val="397397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365952"/>
            <a:ext cx="8634845" cy="1785104"/>
          </a:xfrm>
          <a:prstGeom prst="rect">
            <a:avLst/>
          </a:prstGeom>
          <a:noFill/>
        </p:spPr>
        <p:txBody>
          <a:bodyPr wrap="square">
            <a:spAutoFit/>
          </a:bodyPr>
          <a:lstStyle/>
          <a:p>
            <a:r>
              <a:rPr lang="en-GB" sz="2200" b="1" baseline="30000" dirty="0">
                <a:effectLst/>
                <a:latin typeface="Arial" panose="020B0604020202020204" pitchFamily="34" charset="0"/>
                <a:ea typeface="Times New Roman" panose="02020603050405020304" pitchFamily="18" charset="0"/>
              </a:rPr>
              <a:t>20 </a:t>
            </a:r>
            <a:r>
              <a:rPr lang="en-GB" sz="2200" dirty="0">
                <a:effectLst/>
                <a:latin typeface="Arial" panose="020B0604020202020204" pitchFamily="34" charset="0"/>
                <a:ea typeface="Times New Roman" panose="02020603050405020304" pitchFamily="18" charset="0"/>
              </a:rPr>
              <a:t>While I was speaking and praying, confessing my sin and the sin of my people Israel </a:t>
            </a:r>
            <a:r>
              <a:rPr lang="en-GB" sz="2200" dirty="0">
                <a:effectLst/>
                <a:latin typeface="Times New Roman" panose="02020603050405020304" pitchFamily="18" charset="0"/>
                <a:ea typeface="Times New Roman" panose="02020603050405020304" pitchFamily="18" charset="0"/>
                <a:cs typeface="Arial" panose="020B0604020202020204" pitchFamily="34" charset="0"/>
              </a:rPr>
              <a:t>…</a:t>
            </a:r>
            <a:r>
              <a:rPr lang="en-GB" sz="2200" dirty="0">
                <a:effectLst/>
                <a:latin typeface="Arial" panose="020B0604020202020204" pitchFamily="34" charset="0"/>
                <a:ea typeface="Times New Roman" panose="02020603050405020304" pitchFamily="18" charset="0"/>
              </a:rPr>
              <a:t> Gabriel, came to me. </a:t>
            </a:r>
            <a:r>
              <a:rPr lang="en-GB" sz="2200" b="1" baseline="30000" dirty="0">
                <a:effectLst/>
                <a:latin typeface="Arial" panose="020B0604020202020204" pitchFamily="34" charset="0"/>
                <a:ea typeface="Times New Roman" panose="02020603050405020304" pitchFamily="18" charset="0"/>
              </a:rPr>
              <a:t>22 </a:t>
            </a:r>
            <a:r>
              <a:rPr lang="en-GB" sz="2200" dirty="0">
                <a:effectLst/>
                <a:latin typeface="Arial" panose="020B0604020202020204" pitchFamily="34" charset="0"/>
                <a:ea typeface="Times New Roman" panose="02020603050405020304" pitchFamily="18" charset="0"/>
              </a:rPr>
              <a:t>He instructed me and said to me, ‘Daniel, I have now come to give you insight and understanding. </a:t>
            </a:r>
            <a:r>
              <a:rPr lang="en-GB" sz="2200" b="1" baseline="30000" dirty="0">
                <a:effectLst/>
                <a:latin typeface="Arial" panose="020B0604020202020204" pitchFamily="34" charset="0"/>
                <a:ea typeface="Times New Roman" panose="02020603050405020304" pitchFamily="18" charset="0"/>
              </a:rPr>
              <a:t>23</a:t>
            </a:r>
            <a:r>
              <a:rPr lang="en-GB" sz="2200" dirty="0">
                <a:effectLst/>
                <a:latin typeface="Arial" panose="020B0604020202020204" pitchFamily="34" charset="0"/>
                <a:ea typeface="Times New Roman" panose="02020603050405020304" pitchFamily="18" charset="0"/>
              </a:rPr>
              <a:t> Therefore, consider the word and understand the vision:</a:t>
            </a:r>
            <a:r>
              <a:rPr lang="en-GB" sz="2200" dirty="0">
                <a:effectLst/>
              </a:rPr>
              <a:t> </a:t>
            </a:r>
            <a:endParaRPr lang="en-GB" sz="22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E9A18A8-0901-4F2D-BDF3-F0B87FA5614F}"/>
              </a:ext>
            </a:extLst>
          </p:cNvPr>
          <p:cNvSpPr txBox="1"/>
          <p:nvPr/>
        </p:nvSpPr>
        <p:spPr>
          <a:xfrm>
            <a:off x="311727" y="4450064"/>
            <a:ext cx="8634845" cy="1446550"/>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a:t>
            </a:r>
            <a:r>
              <a:rPr lang="en-GB" sz="2200" dirty="0">
                <a:solidFill>
                  <a:srgbClr val="FF0000"/>
                </a:solidFill>
                <a:latin typeface="Arial" panose="020B0604020202020204" pitchFamily="34" charset="0"/>
                <a:cs typeface="Arial" panose="020B0604020202020204" pitchFamily="34" charset="0"/>
              </a:rPr>
              <a:t>sevens</a:t>
            </a:r>
            <a:r>
              <a:rPr lang="en-GB" sz="2200" dirty="0">
                <a:latin typeface="Arial" panose="020B0604020202020204" pitchFamily="34" charset="0"/>
                <a:cs typeface="Arial" panose="020B0604020202020204" pitchFamily="34" charset="0"/>
              </a:rPr>
              <a:t>” are decreed for your people and your holy city to finish transgression, to put an end to sin, to atone for wickedness, to bring in everlasting righteousness, to seal up vision and prophecy and to anoint the Most Holy Place. </a:t>
            </a:r>
          </a:p>
        </p:txBody>
      </p:sp>
    </p:spTree>
    <p:extLst>
      <p:ext uri="{BB962C8B-B14F-4D97-AF65-F5344CB8AC3E}">
        <p14:creationId xmlns:p14="http://schemas.microsoft.com/office/powerpoint/2010/main" val="265614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2" name="TextBox 1">
            <a:extLst>
              <a:ext uri="{FF2B5EF4-FFF2-40B4-BE49-F238E27FC236}">
                <a16:creationId xmlns:a16="http://schemas.microsoft.com/office/drawing/2014/main" id="{FE9A18A8-0901-4F2D-BDF3-F0B87FA5614F}"/>
              </a:ext>
            </a:extLst>
          </p:cNvPr>
          <p:cNvSpPr txBox="1"/>
          <p:nvPr/>
        </p:nvSpPr>
        <p:spPr>
          <a:xfrm>
            <a:off x="254577" y="1982450"/>
            <a:ext cx="8634845" cy="2800767"/>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a:t>
            </a:r>
            <a:r>
              <a:rPr lang="en-GB" sz="2200" dirty="0">
                <a:solidFill>
                  <a:srgbClr val="FF0000"/>
                </a:solidFill>
                <a:latin typeface="Arial" panose="020B0604020202020204" pitchFamily="34" charset="0"/>
                <a:cs typeface="Arial" panose="020B0604020202020204" pitchFamily="34" charset="0"/>
              </a:rPr>
              <a:t>sevens</a:t>
            </a:r>
            <a:r>
              <a:rPr lang="en-GB" sz="2200" dirty="0">
                <a:latin typeface="Arial" panose="020B0604020202020204" pitchFamily="34" charset="0"/>
                <a:cs typeface="Arial" panose="020B0604020202020204" pitchFamily="34" charset="0"/>
              </a:rPr>
              <a:t>” are decreed:</a:t>
            </a:r>
          </a:p>
          <a:p>
            <a:endParaRPr lang="en-GB" sz="2200" dirty="0">
              <a:latin typeface="Arial" panose="020B0604020202020204" pitchFamily="34" charset="0"/>
              <a:cs typeface="Arial" panose="020B0604020202020204" pitchFamily="34" charset="0"/>
            </a:endParaRPr>
          </a:p>
          <a:p>
            <a:pPr lvl="1"/>
            <a:r>
              <a:rPr lang="en-GB" sz="2200" dirty="0">
                <a:latin typeface="Arial" panose="020B0604020202020204" pitchFamily="34" charset="0"/>
                <a:cs typeface="Arial" panose="020B0604020202020204" pitchFamily="34" charset="0"/>
              </a:rPr>
              <a:t>to finish transgression</a:t>
            </a:r>
          </a:p>
          <a:p>
            <a:pPr lvl="1"/>
            <a:r>
              <a:rPr lang="en-GB" sz="2200" dirty="0">
                <a:latin typeface="Arial" panose="020B0604020202020204" pitchFamily="34" charset="0"/>
                <a:cs typeface="Arial" panose="020B0604020202020204" pitchFamily="34" charset="0"/>
              </a:rPr>
              <a:t>to put an end to sin</a:t>
            </a:r>
          </a:p>
          <a:p>
            <a:pPr lvl="1"/>
            <a:r>
              <a:rPr lang="en-GB" sz="2200" dirty="0">
                <a:latin typeface="Arial" panose="020B0604020202020204" pitchFamily="34" charset="0"/>
                <a:cs typeface="Arial" panose="020B0604020202020204" pitchFamily="34" charset="0"/>
              </a:rPr>
              <a:t>to atone for wickedness</a:t>
            </a:r>
          </a:p>
          <a:p>
            <a:pPr lvl="1"/>
            <a:r>
              <a:rPr lang="en-GB" sz="2200" dirty="0">
                <a:latin typeface="Arial" panose="020B0604020202020204" pitchFamily="34" charset="0"/>
                <a:cs typeface="Arial" panose="020B0604020202020204" pitchFamily="34" charset="0"/>
              </a:rPr>
              <a:t>to bring in everlasting righteousness </a:t>
            </a:r>
          </a:p>
          <a:p>
            <a:pPr lvl="1"/>
            <a:r>
              <a:rPr lang="en-GB" sz="2200" dirty="0">
                <a:latin typeface="Arial" panose="020B0604020202020204" pitchFamily="34" charset="0"/>
                <a:cs typeface="Arial" panose="020B0604020202020204" pitchFamily="34" charset="0"/>
              </a:rPr>
              <a:t>to seal up vision and prophecy </a:t>
            </a:r>
          </a:p>
          <a:p>
            <a:pPr lvl="1"/>
            <a:r>
              <a:rPr lang="en-GB" sz="2200" dirty="0">
                <a:latin typeface="Arial" panose="020B0604020202020204" pitchFamily="34" charset="0"/>
                <a:cs typeface="Arial" panose="020B0604020202020204" pitchFamily="34" charset="0"/>
              </a:rPr>
              <a:t>to anoint the Most Holy Place. </a:t>
            </a:r>
          </a:p>
        </p:txBody>
      </p:sp>
      <p:sp>
        <p:nvSpPr>
          <p:cNvPr id="5" name="TextBox 4">
            <a:extLst>
              <a:ext uri="{FF2B5EF4-FFF2-40B4-BE49-F238E27FC236}">
                <a16:creationId xmlns:a16="http://schemas.microsoft.com/office/drawing/2014/main" id="{15C72245-409C-8BF8-0D19-6B65BBAD97DF}"/>
              </a:ext>
            </a:extLst>
          </p:cNvPr>
          <p:cNvSpPr txBox="1"/>
          <p:nvPr/>
        </p:nvSpPr>
        <p:spPr>
          <a:xfrm>
            <a:off x="6037983" y="1982450"/>
            <a:ext cx="2929371" cy="430887"/>
          </a:xfrm>
          <a:prstGeom prst="rect">
            <a:avLst/>
          </a:prstGeom>
          <a:noFill/>
        </p:spPr>
        <p:txBody>
          <a:bodyPr wrap="square">
            <a:spAutoFit/>
          </a:bodyPr>
          <a:lstStyle/>
          <a:p>
            <a:pPr algn="ctr"/>
            <a:r>
              <a:rPr lang="en-GB" sz="2200" b="1" dirty="0">
                <a:latin typeface="Arial" panose="020B0604020202020204" pitchFamily="34" charset="0"/>
                <a:cs typeface="Arial" panose="020B0604020202020204" pitchFamily="34" charset="0"/>
              </a:rPr>
              <a:t>70  “</a:t>
            </a:r>
            <a:r>
              <a:rPr lang="en-GB" sz="2200" b="1" dirty="0">
                <a:solidFill>
                  <a:srgbClr val="FF0000"/>
                </a:solidFill>
                <a:latin typeface="Arial" panose="020B0604020202020204" pitchFamily="34" charset="0"/>
                <a:cs typeface="Arial" panose="020B0604020202020204" pitchFamily="34" charset="0"/>
              </a:rPr>
              <a:t>sevens</a:t>
            </a:r>
            <a:r>
              <a:rPr lang="en-GB" sz="2200" b="1" dirty="0">
                <a:latin typeface="Arial" panose="020B0604020202020204" pitchFamily="34" charset="0"/>
                <a:cs typeface="Arial" panose="020B0604020202020204" pitchFamily="34" charset="0"/>
              </a:rPr>
              <a:t>” ? </a:t>
            </a:r>
          </a:p>
        </p:txBody>
      </p:sp>
      <p:sp>
        <p:nvSpPr>
          <p:cNvPr id="6" name="TextBox 5">
            <a:extLst>
              <a:ext uri="{FF2B5EF4-FFF2-40B4-BE49-F238E27FC236}">
                <a16:creationId xmlns:a16="http://schemas.microsoft.com/office/drawing/2014/main" id="{1990A0E8-253E-8289-0F8E-109B77A22BB5}"/>
              </a:ext>
            </a:extLst>
          </p:cNvPr>
          <p:cNvSpPr txBox="1"/>
          <p:nvPr/>
        </p:nvSpPr>
        <p:spPr>
          <a:xfrm>
            <a:off x="6037983" y="3341013"/>
            <a:ext cx="3106017" cy="430887"/>
          </a:xfrm>
          <a:prstGeom prst="rect">
            <a:avLst/>
          </a:prstGeom>
          <a:noFill/>
        </p:spPr>
        <p:txBody>
          <a:bodyPr wrap="square">
            <a:spAutoFit/>
          </a:bodyPr>
          <a:lstStyle/>
          <a:p>
            <a:r>
              <a:rPr lang="en-GB" sz="2200" dirty="0">
                <a:latin typeface="Arial" panose="020B0604020202020204" pitchFamily="34" charset="0"/>
                <a:cs typeface="Arial" panose="020B0604020202020204" pitchFamily="34" charset="0"/>
              </a:rPr>
              <a:t>70  “</a:t>
            </a:r>
            <a:r>
              <a:rPr lang="en-GB" sz="2200" dirty="0">
                <a:solidFill>
                  <a:srgbClr val="FF0000"/>
                </a:solidFill>
                <a:latin typeface="Arial" panose="020B0604020202020204" pitchFamily="34" charset="0"/>
                <a:cs typeface="Arial" panose="020B0604020202020204" pitchFamily="34" charset="0"/>
              </a:rPr>
              <a:t>weeks of 7 years</a:t>
            </a:r>
            <a:r>
              <a:rPr lang="en-GB" sz="2200" dirty="0">
                <a:latin typeface="Arial" panose="020B0604020202020204" pitchFamily="34" charset="0"/>
                <a:cs typeface="Arial" panose="020B0604020202020204" pitchFamily="34" charset="0"/>
              </a:rPr>
              <a:t>” </a:t>
            </a:r>
          </a:p>
        </p:txBody>
      </p:sp>
      <p:sp>
        <p:nvSpPr>
          <p:cNvPr id="7" name="TextBox 6">
            <a:extLst>
              <a:ext uri="{FF2B5EF4-FFF2-40B4-BE49-F238E27FC236}">
                <a16:creationId xmlns:a16="http://schemas.microsoft.com/office/drawing/2014/main" id="{B39B29F5-F8E7-4B70-9B30-76505C2A103A}"/>
              </a:ext>
            </a:extLst>
          </p:cNvPr>
          <p:cNvSpPr txBox="1"/>
          <p:nvPr/>
        </p:nvSpPr>
        <p:spPr>
          <a:xfrm>
            <a:off x="6261388" y="3778266"/>
            <a:ext cx="2523260" cy="430887"/>
          </a:xfrm>
          <a:prstGeom prst="rect">
            <a:avLst/>
          </a:prstGeom>
          <a:noFill/>
        </p:spPr>
        <p:txBody>
          <a:bodyPr wrap="square">
            <a:spAutoFit/>
          </a:bodyPr>
          <a:lstStyle/>
          <a:p>
            <a:r>
              <a:rPr lang="en-GB" sz="2200" dirty="0">
                <a:latin typeface="Arial" panose="020B0604020202020204" pitchFamily="34" charset="0"/>
                <a:cs typeface="Arial" panose="020B0604020202020204" pitchFamily="34" charset="0"/>
              </a:rPr>
              <a:t>		or</a:t>
            </a:r>
          </a:p>
        </p:txBody>
      </p:sp>
      <p:sp>
        <p:nvSpPr>
          <p:cNvPr id="8" name="TextBox 7">
            <a:extLst>
              <a:ext uri="{FF2B5EF4-FFF2-40B4-BE49-F238E27FC236}">
                <a16:creationId xmlns:a16="http://schemas.microsoft.com/office/drawing/2014/main" id="{C2D674A4-DEC1-F64E-3823-1334864A2AB5}"/>
              </a:ext>
            </a:extLst>
          </p:cNvPr>
          <p:cNvSpPr txBox="1"/>
          <p:nvPr/>
        </p:nvSpPr>
        <p:spPr>
          <a:xfrm>
            <a:off x="6037983" y="4209153"/>
            <a:ext cx="2851439" cy="430887"/>
          </a:xfrm>
          <a:prstGeom prst="rect">
            <a:avLst/>
          </a:prstGeom>
          <a:noFill/>
        </p:spPr>
        <p:txBody>
          <a:bodyPr wrap="square">
            <a:spAutoFit/>
          </a:bodyPr>
          <a:lstStyle/>
          <a:p>
            <a:r>
              <a:rPr lang="en-GB" sz="2200" dirty="0">
                <a:latin typeface="Arial" panose="020B0604020202020204" pitchFamily="34" charset="0"/>
                <a:cs typeface="Arial" panose="020B0604020202020204" pitchFamily="34" charset="0"/>
              </a:rPr>
              <a:t>70  “</a:t>
            </a:r>
            <a:r>
              <a:rPr lang="en-GB" sz="2200" dirty="0">
                <a:solidFill>
                  <a:srgbClr val="FF0000"/>
                </a:solidFill>
                <a:latin typeface="Arial" panose="020B0604020202020204" pitchFamily="34" charset="0"/>
                <a:cs typeface="Arial" panose="020B0604020202020204" pitchFamily="34" charset="0"/>
              </a:rPr>
              <a:t>7-year periods</a:t>
            </a:r>
            <a:r>
              <a:rPr lang="en-GB" sz="2200" dirty="0">
                <a:latin typeface="Arial" panose="020B0604020202020204" pitchFamily="34" charset="0"/>
                <a:cs typeface="Arial" panose="020B0604020202020204" pitchFamily="34" charset="0"/>
              </a:rPr>
              <a:t>” </a:t>
            </a:r>
          </a:p>
        </p:txBody>
      </p:sp>
      <p:sp>
        <p:nvSpPr>
          <p:cNvPr id="9" name="Rounded Rectangle 8">
            <a:extLst>
              <a:ext uri="{FF2B5EF4-FFF2-40B4-BE49-F238E27FC236}">
                <a16:creationId xmlns:a16="http://schemas.microsoft.com/office/drawing/2014/main" id="{715D081D-0DD0-96FC-F786-E34C7AF97638}"/>
              </a:ext>
            </a:extLst>
          </p:cNvPr>
          <p:cNvSpPr/>
          <p:nvPr/>
        </p:nvSpPr>
        <p:spPr>
          <a:xfrm>
            <a:off x="5902037" y="1761259"/>
            <a:ext cx="3241963" cy="3335482"/>
          </a:xfrm>
          <a:prstGeom prst="roundRect">
            <a:avLst/>
          </a:prstGeom>
          <a:noFill/>
          <a:ln w="44450" cmpd="thickThi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480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left)">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left)">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left)">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left)">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left)">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wipe(left)">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fade">
                                      <p:cBhvr>
                                        <p:cTn id="50" dur="500"/>
                                        <p:tgtEl>
                                          <p:spTgt spid="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2" name="TextBox 1">
            <a:extLst>
              <a:ext uri="{FF2B5EF4-FFF2-40B4-BE49-F238E27FC236}">
                <a16:creationId xmlns:a16="http://schemas.microsoft.com/office/drawing/2014/main" id="{FE9A18A8-0901-4F2D-BDF3-F0B87FA5614F}"/>
              </a:ext>
            </a:extLst>
          </p:cNvPr>
          <p:cNvSpPr txBox="1"/>
          <p:nvPr/>
        </p:nvSpPr>
        <p:spPr>
          <a:xfrm>
            <a:off x="254577" y="1982450"/>
            <a:ext cx="8634845" cy="2800767"/>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a:t>
            </a:r>
            <a:r>
              <a:rPr lang="en-GB" sz="2200" dirty="0">
                <a:solidFill>
                  <a:srgbClr val="FF0000"/>
                </a:solidFill>
                <a:latin typeface="Arial" panose="020B0604020202020204" pitchFamily="34" charset="0"/>
                <a:cs typeface="Arial" panose="020B0604020202020204" pitchFamily="34" charset="0"/>
              </a:rPr>
              <a:t>sevens</a:t>
            </a:r>
            <a:r>
              <a:rPr lang="en-GB" sz="2200" dirty="0">
                <a:latin typeface="Arial" panose="020B0604020202020204" pitchFamily="34" charset="0"/>
                <a:cs typeface="Arial" panose="020B0604020202020204" pitchFamily="34" charset="0"/>
              </a:rPr>
              <a:t>” are decreed:	</a:t>
            </a:r>
            <a:r>
              <a:rPr lang="en-GB" sz="2200" dirty="0">
                <a:solidFill>
                  <a:schemeClr val="tx1">
                    <a:alpha val="0"/>
                  </a:schemeClr>
                </a:solidFill>
                <a:latin typeface="Arial" panose="020B0604020202020204" pitchFamily="34" charset="0"/>
                <a:cs typeface="Arial" panose="020B0604020202020204" pitchFamily="34" charset="0"/>
              </a:rPr>
              <a:t>(Seventy 7-year periods)</a:t>
            </a:r>
          </a:p>
          <a:p>
            <a:endParaRPr lang="en-GB" sz="2200" dirty="0">
              <a:latin typeface="Arial" panose="020B0604020202020204" pitchFamily="34" charset="0"/>
              <a:cs typeface="Arial" panose="020B0604020202020204" pitchFamily="34" charset="0"/>
            </a:endParaRPr>
          </a:p>
          <a:p>
            <a:pPr lvl="1"/>
            <a:r>
              <a:rPr lang="en-GB" sz="2200" dirty="0">
                <a:latin typeface="Arial" panose="020B0604020202020204" pitchFamily="34" charset="0"/>
                <a:cs typeface="Arial" panose="020B0604020202020204" pitchFamily="34" charset="0"/>
              </a:rPr>
              <a:t>to finish transgression</a:t>
            </a:r>
          </a:p>
          <a:p>
            <a:pPr lvl="1"/>
            <a:r>
              <a:rPr lang="en-GB" sz="2200" dirty="0">
                <a:latin typeface="Arial" panose="020B0604020202020204" pitchFamily="34" charset="0"/>
                <a:cs typeface="Arial" panose="020B0604020202020204" pitchFamily="34" charset="0"/>
              </a:rPr>
              <a:t>to put an end to sin</a:t>
            </a:r>
          </a:p>
          <a:p>
            <a:pPr lvl="1"/>
            <a:r>
              <a:rPr lang="en-GB" sz="2200" dirty="0">
                <a:latin typeface="Arial" panose="020B0604020202020204" pitchFamily="34" charset="0"/>
                <a:cs typeface="Arial" panose="020B0604020202020204" pitchFamily="34" charset="0"/>
              </a:rPr>
              <a:t>to atone for wickedness</a:t>
            </a:r>
          </a:p>
          <a:p>
            <a:pPr lvl="1"/>
            <a:r>
              <a:rPr lang="en-GB" sz="2200" dirty="0">
                <a:latin typeface="Arial" panose="020B0604020202020204" pitchFamily="34" charset="0"/>
                <a:cs typeface="Arial" panose="020B0604020202020204" pitchFamily="34" charset="0"/>
              </a:rPr>
              <a:t>to bring in everlasting righteousness </a:t>
            </a:r>
          </a:p>
          <a:p>
            <a:pPr lvl="1"/>
            <a:r>
              <a:rPr lang="en-GB" sz="2200" dirty="0">
                <a:latin typeface="Arial" panose="020B0604020202020204" pitchFamily="34" charset="0"/>
                <a:cs typeface="Arial" panose="020B0604020202020204" pitchFamily="34" charset="0"/>
              </a:rPr>
              <a:t>to seal up vision and prophecy </a:t>
            </a:r>
          </a:p>
          <a:p>
            <a:pPr lvl="1"/>
            <a:r>
              <a:rPr lang="en-GB" sz="2200" dirty="0">
                <a:latin typeface="Arial" panose="020B0604020202020204" pitchFamily="34" charset="0"/>
                <a:cs typeface="Arial" panose="020B0604020202020204" pitchFamily="34" charset="0"/>
              </a:rPr>
              <a:t>to anoint the Most Holy Place. </a:t>
            </a:r>
          </a:p>
        </p:txBody>
      </p:sp>
      <p:sp>
        <p:nvSpPr>
          <p:cNvPr id="6" name="TextBox 5">
            <a:extLst>
              <a:ext uri="{FF2B5EF4-FFF2-40B4-BE49-F238E27FC236}">
                <a16:creationId xmlns:a16="http://schemas.microsoft.com/office/drawing/2014/main" id="{08BB2B3C-23A5-282A-75EA-4F7FADBED919}"/>
              </a:ext>
            </a:extLst>
          </p:cNvPr>
          <p:cNvSpPr txBox="1"/>
          <p:nvPr/>
        </p:nvSpPr>
        <p:spPr>
          <a:xfrm>
            <a:off x="4821381" y="1982450"/>
            <a:ext cx="4572000" cy="430887"/>
          </a:xfrm>
          <a:prstGeom prst="rect">
            <a:avLst/>
          </a:prstGeom>
          <a:noFill/>
        </p:spPr>
        <p:txBody>
          <a:bodyPr wrap="square">
            <a:spAutoFit/>
          </a:bodyPr>
          <a:lstStyle/>
          <a:p>
            <a:r>
              <a:rPr lang="en-GB" sz="2200" dirty="0">
                <a:latin typeface="Arial" panose="020B0604020202020204" pitchFamily="34" charset="0"/>
                <a:cs typeface="Arial" panose="020B0604020202020204" pitchFamily="34" charset="0"/>
              </a:rPr>
              <a:t>(Seventy 7-year periods)</a:t>
            </a:r>
          </a:p>
        </p:txBody>
      </p:sp>
    </p:spTree>
    <p:extLst>
      <p:ext uri="{BB962C8B-B14F-4D97-AF65-F5344CB8AC3E}">
        <p14:creationId xmlns:p14="http://schemas.microsoft.com/office/powerpoint/2010/main" val="278896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2" name="TextBox 1">
            <a:extLst>
              <a:ext uri="{FF2B5EF4-FFF2-40B4-BE49-F238E27FC236}">
                <a16:creationId xmlns:a16="http://schemas.microsoft.com/office/drawing/2014/main" id="{FE9A18A8-0901-4F2D-BDF3-F0B87FA5614F}"/>
              </a:ext>
            </a:extLst>
          </p:cNvPr>
          <p:cNvSpPr txBox="1"/>
          <p:nvPr/>
        </p:nvSpPr>
        <p:spPr>
          <a:xfrm>
            <a:off x="254577" y="1982450"/>
            <a:ext cx="8634845" cy="2800767"/>
          </a:xfrm>
          <a:prstGeom prst="rect">
            <a:avLst/>
          </a:prstGeom>
          <a:noFill/>
        </p:spPr>
        <p:txBody>
          <a:bodyPr wrap="square">
            <a:spAutoFit/>
          </a:bodyPr>
          <a:lstStyle/>
          <a:p>
            <a:r>
              <a:rPr lang="en-GB" sz="2200" b="1" baseline="30000" dirty="0">
                <a:latin typeface="Arial" panose="020B0604020202020204" pitchFamily="34" charset="0"/>
                <a:cs typeface="Arial" panose="020B0604020202020204" pitchFamily="34" charset="0"/>
              </a:rPr>
              <a:t>24 </a:t>
            </a:r>
            <a:r>
              <a:rPr lang="en-GB" sz="2200" dirty="0">
                <a:latin typeface="Arial" panose="020B0604020202020204" pitchFamily="34" charset="0"/>
                <a:cs typeface="Arial" panose="020B0604020202020204" pitchFamily="34" charset="0"/>
              </a:rPr>
              <a:t>‘Seventy “</a:t>
            </a:r>
            <a:r>
              <a:rPr lang="en-GB" sz="2200" dirty="0">
                <a:solidFill>
                  <a:srgbClr val="FF0000"/>
                </a:solidFill>
                <a:latin typeface="Arial" panose="020B0604020202020204" pitchFamily="34" charset="0"/>
                <a:cs typeface="Arial" panose="020B0604020202020204" pitchFamily="34" charset="0"/>
              </a:rPr>
              <a:t>sevens</a:t>
            </a:r>
            <a:r>
              <a:rPr lang="en-GB" sz="2200" dirty="0">
                <a:latin typeface="Arial" panose="020B0604020202020204" pitchFamily="34" charset="0"/>
                <a:cs typeface="Arial" panose="020B0604020202020204" pitchFamily="34" charset="0"/>
              </a:rPr>
              <a:t>” are decreed:	(Seventy 7-year periods)</a:t>
            </a:r>
          </a:p>
          <a:p>
            <a:endParaRPr lang="en-GB" sz="2200" dirty="0">
              <a:latin typeface="Arial" panose="020B0604020202020204" pitchFamily="34" charset="0"/>
              <a:cs typeface="Arial" panose="020B0604020202020204" pitchFamily="34" charset="0"/>
            </a:endParaRPr>
          </a:p>
          <a:p>
            <a:pPr lvl="1"/>
            <a:r>
              <a:rPr lang="en-GB" sz="2200" dirty="0">
                <a:latin typeface="Arial" panose="020B0604020202020204" pitchFamily="34" charset="0"/>
                <a:cs typeface="Arial" panose="020B0604020202020204" pitchFamily="34" charset="0"/>
              </a:rPr>
              <a:t>to finish transgression</a:t>
            </a:r>
          </a:p>
          <a:p>
            <a:pPr lvl="1"/>
            <a:r>
              <a:rPr lang="en-GB" sz="2200" dirty="0">
                <a:latin typeface="Arial" panose="020B0604020202020204" pitchFamily="34" charset="0"/>
                <a:cs typeface="Arial" panose="020B0604020202020204" pitchFamily="34" charset="0"/>
              </a:rPr>
              <a:t>to put an end to sin</a:t>
            </a:r>
          </a:p>
          <a:p>
            <a:pPr lvl="1"/>
            <a:r>
              <a:rPr lang="en-GB" sz="2200" dirty="0">
                <a:solidFill>
                  <a:srgbClr val="FF0000"/>
                </a:solidFill>
                <a:latin typeface="Arial" panose="020B0604020202020204" pitchFamily="34" charset="0"/>
                <a:cs typeface="Arial" panose="020B0604020202020204" pitchFamily="34" charset="0"/>
              </a:rPr>
              <a:t>to atone for wickedness</a:t>
            </a:r>
          </a:p>
          <a:p>
            <a:pPr lvl="1"/>
            <a:r>
              <a:rPr lang="en-GB" sz="2200" dirty="0">
                <a:latin typeface="Arial" panose="020B0604020202020204" pitchFamily="34" charset="0"/>
                <a:cs typeface="Arial" panose="020B0604020202020204" pitchFamily="34" charset="0"/>
              </a:rPr>
              <a:t>to bring in everlasting righteousness </a:t>
            </a:r>
          </a:p>
          <a:p>
            <a:pPr lvl="1"/>
            <a:r>
              <a:rPr lang="en-GB" sz="2200" dirty="0">
                <a:latin typeface="Arial" panose="020B0604020202020204" pitchFamily="34" charset="0"/>
                <a:cs typeface="Arial" panose="020B0604020202020204" pitchFamily="34" charset="0"/>
              </a:rPr>
              <a:t>to seal up vision and prophecy </a:t>
            </a:r>
          </a:p>
          <a:p>
            <a:pPr lvl="1"/>
            <a:r>
              <a:rPr lang="en-GB" sz="2200" dirty="0">
                <a:latin typeface="Arial" panose="020B0604020202020204" pitchFamily="34" charset="0"/>
                <a:cs typeface="Arial" panose="020B0604020202020204" pitchFamily="34" charset="0"/>
              </a:rPr>
              <a:t>to anoint the Most Holy Place. </a:t>
            </a:r>
          </a:p>
        </p:txBody>
      </p:sp>
    </p:spTree>
    <p:extLst>
      <p:ext uri="{BB962C8B-B14F-4D97-AF65-F5344CB8AC3E}">
        <p14:creationId xmlns:p14="http://schemas.microsoft.com/office/powerpoint/2010/main" val="4124441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066945"/>
            <a:ext cx="8634845" cy="1446550"/>
          </a:xfrm>
          <a:prstGeom prst="rect">
            <a:avLst/>
          </a:prstGeom>
          <a:noFill/>
        </p:spPr>
        <p:txBody>
          <a:bodyPr wrap="square">
            <a:spAutoFit/>
          </a:bodyPr>
          <a:lstStyle/>
          <a:p>
            <a:r>
              <a:rPr lang="en-GB" sz="2200" baseline="30000" dirty="0">
                <a:latin typeface="Arial" panose="020B0604020202020204" pitchFamily="34" charset="0"/>
                <a:ea typeface="Times New Roman" panose="02020603050405020304" pitchFamily="18" charset="0"/>
              </a:rPr>
              <a:t>25</a:t>
            </a:r>
            <a:r>
              <a:rPr lang="en-GB" sz="2200" dirty="0">
                <a:latin typeface="Arial" panose="020B0604020202020204" pitchFamily="34" charset="0"/>
                <a:ea typeface="Times New Roman" panose="02020603050405020304" pitchFamily="18" charset="0"/>
              </a:rPr>
              <a:t> ‘Know and understand this: from the time the word goes out to restore and rebuild Jerusalem until the Anointed One, the ruler, comes, there will be seven “sevens”, and sixty-two “sevens”….       </a:t>
            </a:r>
            <a:r>
              <a:rPr lang="en-GB" sz="2200" baseline="30000" dirty="0">
                <a:latin typeface="Arial" panose="020B0604020202020204" pitchFamily="34" charset="0"/>
                <a:ea typeface="Times New Roman" panose="02020603050405020304" pitchFamily="18" charset="0"/>
              </a:rPr>
              <a:t>26</a:t>
            </a:r>
            <a:r>
              <a:rPr lang="en-GB" sz="2200" dirty="0">
                <a:latin typeface="Arial" panose="020B0604020202020204" pitchFamily="34" charset="0"/>
                <a:ea typeface="Times New Roman" panose="02020603050405020304" pitchFamily="18" charset="0"/>
              </a:rPr>
              <a:t> After the sixty-two “sevens”, the Anointed One will be put to death. </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531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935182" y="702974"/>
            <a:ext cx="6858000" cy="554326"/>
          </a:xfrm>
        </p:spPr>
        <p:txBody>
          <a:bodyPr>
            <a:normAutofit/>
          </a:bodyPr>
          <a:lstStyle/>
          <a:p>
            <a:r>
              <a:rPr lang="en-GB" sz="3200" dirty="0">
                <a:solidFill>
                  <a:srgbClr val="002060"/>
                </a:solidFill>
                <a:cs typeface="Arial" panose="020B0604020202020204" pitchFamily="34" charset="0"/>
              </a:rPr>
              <a:t>The Tribulation</a:t>
            </a:r>
          </a:p>
        </p:txBody>
      </p:sp>
      <p:sp>
        <p:nvSpPr>
          <p:cNvPr id="4" name="Subtitle 2">
            <a:extLst>
              <a:ext uri="{FF2B5EF4-FFF2-40B4-BE49-F238E27FC236}">
                <a16:creationId xmlns:a16="http://schemas.microsoft.com/office/drawing/2014/main" id="{C978134D-C745-4B81-FD68-90797828CACA}"/>
              </a:ext>
            </a:extLst>
          </p:cNvPr>
          <p:cNvSpPr txBox="1">
            <a:spLocks/>
          </p:cNvSpPr>
          <p:nvPr/>
        </p:nvSpPr>
        <p:spPr>
          <a:xfrm>
            <a:off x="935182" y="1257300"/>
            <a:ext cx="6858000"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002060"/>
                </a:solidFill>
                <a:cs typeface="Arial" panose="020B0604020202020204" pitchFamily="34" charset="0"/>
              </a:rPr>
              <a:t>(Daniel 9)</a:t>
            </a:r>
          </a:p>
        </p:txBody>
      </p:sp>
      <p:sp>
        <p:nvSpPr>
          <p:cNvPr id="13" name="TextBox 12">
            <a:extLst>
              <a:ext uri="{FF2B5EF4-FFF2-40B4-BE49-F238E27FC236}">
                <a16:creationId xmlns:a16="http://schemas.microsoft.com/office/drawing/2014/main" id="{15BE176B-C30F-4379-6D46-3FBF71F6F2B5}"/>
              </a:ext>
            </a:extLst>
          </p:cNvPr>
          <p:cNvSpPr txBox="1"/>
          <p:nvPr/>
        </p:nvSpPr>
        <p:spPr>
          <a:xfrm>
            <a:off x="311726" y="2066945"/>
            <a:ext cx="8634845" cy="1446550"/>
          </a:xfrm>
          <a:prstGeom prst="rect">
            <a:avLst/>
          </a:prstGeom>
          <a:noFill/>
        </p:spPr>
        <p:txBody>
          <a:bodyPr wrap="square">
            <a:spAutoFit/>
          </a:bodyPr>
          <a:lstStyle/>
          <a:p>
            <a:r>
              <a:rPr lang="en-GB" sz="2200" baseline="30000" dirty="0">
                <a:latin typeface="Arial" panose="020B0604020202020204" pitchFamily="34" charset="0"/>
                <a:ea typeface="Times New Roman" panose="02020603050405020304" pitchFamily="18" charset="0"/>
              </a:rPr>
              <a:t>25</a:t>
            </a:r>
            <a:r>
              <a:rPr lang="en-GB" sz="2200" dirty="0">
                <a:latin typeface="Arial" panose="020B0604020202020204" pitchFamily="34" charset="0"/>
                <a:ea typeface="Times New Roman" panose="02020603050405020304" pitchFamily="18" charset="0"/>
              </a:rPr>
              <a:t> ‘Know and understand this: from </a:t>
            </a:r>
            <a:r>
              <a:rPr lang="en-GB" sz="2200" dirty="0">
                <a:solidFill>
                  <a:srgbClr val="FF0000"/>
                </a:solidFill>
                <a:latin typeface="Arial" panose="020B0604020202020204" pitchFamily="34" charset="0"/>
                <a:ea typeface="Times New Roman" panose="02020603050405020304" pitchFamily="18" charset="0"/>
              </a:rPr>
              <a:t>the time the word goes out to restore and rebuild Jerusalem</a:t>
            </a:r>
            <a:r>
              <a:rPr lang="en-GB" sz="2200" dirty="0">
                <a:latin typeface="Arial" panose="020B0604020202020204" pitchFamily="34" charset="0"/>
                <a:ea typeface="Times New Roman" panose="02020603050405020304" pitchFamily="18" charset="0"/>
              </a:rPr>
              <a:t> until the Anointed One, the ruler, comes, there will be seven “sevens”, and sixty-two “sevens”….       </a:t>
            </a:r>
            <a:r>
              <a:rPr lang="en-GB" sz="2200" baseline="30000" dirty="0">
                <a:latin typeface="Arial" panose="020B0604020202020204" pitchFamily="34" charset="0"/>
                <a:ea typeface="Times New Roman" panose="02020603050405020304" pitchFamily="18" charset="0"/>
              </a:rPr>
              <a:t>26</a:t>
            </a:r>
            <a:r>
              <a:rPr lang="en-GB" sz="2200" dirty="0">
                <a:latin typeface="Arial" panose="020B0604020202020204" pitchFamily="34" charset="0"/>
                <a:ea typeface="Times New Roman" panose="02020603050405020304" pitchFamily="18" charset="0"/>
              </a:rPr>
              <a:t> After the sixty-two “sevens”, the Anointed One will be put to death. </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10144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1734</TotalTime>
  <Words>1684</Words>
  <Application>Microsoft Macintosh PowerPoint</Application>
  <PresentationFormat>On-screen Show (4:3)</PresentationFormat>
  <Paragraphs>146</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Rudge</dc:creator>
  <cp:lastModifiedBy>Steve Rudge</cp:lastModifiedBy>
  <cp:revision>33</cp:revision>
  <dcterms:created xsi:type="dcterms:W3CDTF">2017-01-06T19:37:06Z</dcterms:created>
  <dcterms:modified xsi:type="dcterms:W3CDTF">2024-10-28T21:12:58Z</dcterms:modified>
</cp:coreProperties>
</file>