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311" r:id="rId2"/>
    <p:sldId id="313" r:id="rId3"/>
    <p:sldId id="314" r:id="rId4"/>
    <p:sldId id="316" r:id="rId5"/>
    <p:sldId id="317" r:id="rId6"/>
    <p:sldId id="31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C4E8E4-6261-4A09-9810-50BF4BDE653A}" type="datetimeFigureOut">
              <a:rPr lang="en-GB" smtClean="0"/>
              <a:t>18/11/2024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226107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C4E8E4-6261-4A09-9810-50BF4BDE653A}" type="datetimeFigureOut">
              <a:rPr lang="en-GB" smtClean="0"/>
              <a:t>18/11/2024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274463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C4E8E4-6261-4A09-9810-50BF4BDE653A}" type="datetimeFigureOut">
              <a:rPr lang="en-GB" smtClean="0"/>
              <a:t>18/11/2024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1168338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C4E8E4-6261-4A09-9810-50BF4BDE653A}" type="datetimeFigureOut">
              <a:rPr lang="en-GB" smtClean="0"/>
              <a:t>18/11/2024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780567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C4E8E4-6261-4A09-9810-50BF4BDE653A}" type="datetimeFigureOut">
              <a:rPr lang="en-GB" smtClean="0"/>
              <a:t>18/11/2024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11933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C4E8E4-6261-4A09-9810-50BF4BDE653A}" type="datetimeFigureOut">
              <a:rPr lang="en-GB" smtClean="0"/>
              <a:t>18/11/2024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2833118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C4E8E4-6261-4A09-9810-50BF4BDE653A}" type="datetimeFigureOut">
              <a:rPr lang="en-GB" smtClean="0"/>
              <a:t>18/11/2024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3894435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C4E8E4-6261-4A09-9810-50BF4BDE653A}" type="datetimeFigureOut">
              <a:rPr lang="en-GB" smtClean="0"/>
              <a:t>18/11/2024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305333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4E8E4-6261-4A09-9810-50BF4BDE653A}" type="datetimeFigureOut">
              <a:rPr lang="en-GB" smtClean="0"/>
              <a:t>18/11/2024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238920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C4E8E4-6261-4A09-9810-50BF4BDE653A}" type="datetimeFigureOut">
              <a:rPr lang="en-GB" smtClean="0"/>
              <a:t>18/11/2024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2980047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C4E8E4-6261-4A09-9810-50BF4BDE653A}" type="datetimeFigureOut">
              <a:rPr lang="en-GB" smtClean="0"/>
              <a:t>18/11/2024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340104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4E8E4-6261-4A09-9810-50BF4BDE653A}" type="datetimeFigureOut">
              <a:rPr lang="en-GB" smtClean="0"/>
              <a:t>18/11/2024</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23531-107C-41E2-9322-6B262CA24674}" type="slidenum">
              <a:rPr lang="en-GB" smtClean="0"/>
              <a:t>‹#›</a:t>
            </a:fld>
            <a:endParaRPr lang="en-GB"/>
          </a:p>
        </p:txBody>
      </p:sp>
    </p:spTree>
    <p:extLst>
      <p:ext uri="{BB962C8B-B14F-4D97-AF65-F5344CB8AC3E}">
        <p14:creationId xmlns:p14="http://schemas.microsoft.com/office/powerpoint/2010/main" val="392120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Vertical Scroll 3">
            <a:extLst>
              <a:ext uri="{FF2B5EF4-FFF2-40B4-BE49-F238E27FC236}">
                <a16:creationId xmlns:a16="http://schemas.microsoft.com/office/drawing/2014/main" id="{E14FE117-BB12-55BA-D394-E5E19B9F968A}"/>
              </a:ext>
            </a:extLst>
          </p:cNvPr>
          <p:cNvSpPr/>
          <p:nvPr/>
        </p:nvSpPr>
        <p:spPr>
          <a:xfrm>
            <a:off x="2170834" y="836469"/>
            <a:ext cx="7850332" cy="5185063"/>
          </a:xfrm>
          <a:prstGeom prst="verticalScroll">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r>
              <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John 5:1-5 </a:t>
            </a:r>
          </a:p>
          <a:p>
            <a:pPr defTabSz="457200"/>
            <a:endPar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endParaRPr>
          </a:p>
          <a:p>
            <a:pPr defTabSz="457200"/>
            <a:r>
              <a:rPr lang="en-GB" sz="2000" b="1" baseline="30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1</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Some time later, Jesus went up to Jerusalem for one of the Jewish festivals. </a:t>
            </a:r>
            <a:r>
              <a:rPr lang="en-GB" sz="2000" b="1" baseline="30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2 </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Now there is in Jerusalem near the Sheep Gate a pool, which in Aramaic is called Bethesda</a:t>
            </a:r>
            <a:r>
              <a:rPr lang="en-GB" sz="2000" baseline="30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 </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and which is surrounded by five covered colonnades. </a:t>
            </a:r>
            <a:r>
              <a:rPr lang="en-GB" sz="2000" b="1" baseline="30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3 </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Here a great number of disabled people used to lie – the blind, the lame, the paralysed.  </a:t>
            </a:r>
            <a:r>
              <a:rPr lang="en-GB" sz="2000" b="1" baseline="30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5 </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One who was there had been an invalid for thirty-eight years. </a:t>
            </a:r>
            <a:endParaRPr lang="en-GB" sz="2000" dirty="0">
              <a:solidFill>
                <a:srgbClr val="70AD47">
                  <a:lumMod val="50000"/>
                </a:srgbClr>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2196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Vertical Scroll 3">
            <a:extLst>
              <a:ext uri="{FF2B5EF4-FFF2-40B4-BE49-F238E27FC236}">
                <a16:creationId xmlns:a16="http://schemas.microsoft.com/office/drawing/2014/main" id="{E14FE117-BB12-55BA-D394-E5E19B9F968A}"/>
              </a:ext>
            </a:extLst>
          </p:cNvPr>
          <p:cNvSpPr/>
          <p:nvPr/>
        </p:nvSpPr>
        <p:spPr>
          <a:xfrm>
            <a:off x="2170834" y="836469"/>
            <a:ext cx="7850332" cy="5185063"/>
          </a:xfrm>
          <a:prstGeom prst="verticalScroll">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r>
              <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Nehemiah 3:1 </a:t>
            </a:r>
          </a:p>
          <a:p>
            <a:pPr defTabSz="457200"/>
            <a:endPar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endParaRPr>
          </a:p>
          <a:p>
            <a:pPr defTabSz="457200"/>
            <a:r>
              <a:rPr lang="en-GB" sz="2000" dirty="0" err="1">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Eliashib</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 the high priest and his fellow priests went to work and rebuilt the Sheep Gate. They dedicated it and set its doors in place, building as far as the Tower of the Hundred, which they dedicated, and as far as the Tower of </a:t>
            </a:r>
            <a:r>
              <a:rPr lang="en-GB" sz="2000" dirty="0" err="1">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Hananel</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 </a:t>
            </a:r>
            <a:endParaRPr lang="en-GB" sz="2000" dirty="0">
              <a:solidFill>
                <a:srgbClr val="70AD47">
                  <a:lumMod val="50000"/>
                </a:srgbClr>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4420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Vertical Scroll 3">
            <a:extLst>
              <a:ext uri="{FF2B5EF4-FFF2-40B4-BE49-F238E27FC236}">
                <a16:creationId xmlns:a16="http://schemas.microsoft.com/office/drawing/2014/main" id="{E14FE117-BB12-55BA-D394-E5E19B9F968A}"/>
              </a:ext>
            </a:extLst>
          </p:cNvPr>
          <p:cNvSpPr/>
          <p:nvPr/>
        </p:nvSpPr>
        <p:spPr>
          <a:xfrm>
            <a:off x="2170834" y="836469"/>
            <a:ext cx="7850332" cy="5185063"/>
          </a:xfrm>
          <a:prstGeom prst="verticalScroll">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r>
              <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Nehemiah 3:1 </a:t>
            </a:r>
          </a:p>
          <a:p>
            <a:pPr defTabSz="457200"/>
            <a:endPar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endParaRPr>
          </a:p>
          <a:p>
            <a:pPr defTabSz="457200"/>
            <a:r>
              <a:rPr lang="en-GB" sz="2000" dirty="0" err="1">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Eliashib</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 the high priest and his fellow priests went to work and rebuilt the Sheep Gate. They dedicated it and set its doors in place, building as far as the Tower of the Hundred, which they dedicated, and as far as the Tower of </a:t>
            </a:r>
            <a:r>
              <a:rPr lang="en-GB" sz="2000" dirty="0" err="1">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Hananel</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 </a:t>
            </a:r>
            <a:endParaRPr lang="en-GB" sz="2000" dirty="0">
              <a:solidFill>
                <a:srgbClr val="70AD47">
                  <a:lumMod val="50000"/>
                </a:srgbClr>
              </a:solidFill>
              <a:latin typeface="Arial" panose="020B060402020202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184CAFEA-13D2-A14A-477B-668B78EB1716}"/>
              </a:ext>
            </a:extLst>
          </p:cNvPr>
          <p:cNvSpPr txBox="1"/>
          <p:nvPr/>
        </p:nvSpPr>
        <p:spPr>
          <a:xfrm>
            <a:off x="2933698" y="4990006"/>
            <a:ext cx="1226128" cy="400110"/>
          </a:xfrm>
          <a:prstGeom prst="rect">
            <a:avLst/>
          </a:prstGeom>
          <a:noFill/>
        </p:spPr>
        <p:txBody>
          <a:bodyPr wrap="square">
            <a:spAutoFit/>
          </a:bodyPr>
          <a:lstStyle/>
          <a:p>
            <a:pPr defTabSz="457200"/>
            <a:r>
              <a:rPr lang="en-GB" sz="2000" b="1" dirty="0" err="1">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Eliashib</a:t>
            </a:r>
            <a:endParaRPr lang="en-GB" sz="2000" b="1" dirty="0">
              <a:solidFill>
                <a:prstClr val="black"/>
              </a:solidFill>
              <a:latin typeface="Calibri" panose="020F0502020204030204"/>
            </a:endParaRPr>
          </a:p>
        </p:txBody>
      </p:sp>
      <p:sp>
        <p:nvSpPr>
          <p:cNvPr id="7" name="TextBox 6">
            <a:extLst>
              <a:ext uri="{FF2B5EF4-FFF2-40B4-BE49-F238E27FC236}">
                <a16:creationId xmlns:a16="http://schemas.microsoft.com/office/drawing/2014/main" id="{05CFD371-2099-D8AA-E69E-4FE4519AAE68}"/>
              </a:ext>
            </a:extLst>
          </p:cNvPr>
          <p:cNvSpPr txBox="1"/>
          <p:nvPr/>
        </p:nvSpPr>
        <p:spPr>
          <a:xfrm>
            <a:off x="4313527" y="4990006"/>
            <a:ext cx="595745" cy="400110"/>
          </a:xfrm>
          <a:prstGeom prst="rect">
            <a:avLst/>
          </a:prstGeom>
          <a:noFill/>
        </p:spPr>
        <p:txBody>
          <a:bodyPr wrap="square">
            <a:spAutoFit/>
          </a:bodyPr>
          <a:lstStyle/>
          <a:p>
            <a:pPr defTabSz="457200"/>
            <a:r>
              <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El</a:t>
            </a:r>
            <a:endParaRPr lang="en-GB" sz="2000" b="1" dirty="0">
              <a:solidFill>
                <a:prstClr val="black"/>
              </a:solidFill>
              <a:latin typeface="Calibri" panose="020F0502020204030204"/>
            </a:endParaRPr>
          </a:p>
        </p:txBody>
      </p:sp>
      <p:sp>
        <p:nvSpPr>
          <p:cNvPr id="8" name="TextBox 7">
            <a:extLst>
              <a:ext uri="{FF2B5EF4-FFF2-40B4-BE49-F238E27FC236}">
                <a16:creationId xmlns:a16="http://schemas.microsoft.com/office/drawing/2014/main" id="{4DFC6DDD-FAE6-8710-C032-FD8E51B22DFD}"/>
              </a:ext>
            </a:extLst>
          </p:cNvPr>
          <p:cNvSpPr txBox="1"/>
          <p:nvPr/>
        </p:nvSpPr>
        <p:spPr>
          <a:xfrm>
            <a:off x="4627418" y="4990006"/>
            <a:ext cx="1226128" cy="400110"/>
          </a:xfrm>
          <a:prstGeom prst="rect">
            <a:avLst/>
          </a:prstGeom>
          <a:noFill/>
        </p:spPr>
        <p:txBody>
          <a:bodyPr wrap="square">
            <a:spAutoFit/>
          </a:bodyPr>
          <a:lstStyle/>
          <a:p>
            <a:pPr defTabSz="457200"/>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(God)</a:t>
            </a:r>
            <a:endParaRPr lang="en-GB" sz="2000" dirty="0">
              <a:solidFill>
                <a:prstClr val="black"/>
              </a:solidFill>
              <a:latin typeface="Calibri" panose="020F0502020204030204"/>
            </a:endParaRPr>
          </a:p>
        </p:txBody>
      </p:sp>
      <p:sp>
        <p:nvSpPr>
          <p:cNvPr id="9" name="TextBox 8">
            <a:extLst>
              <a:ext uri="{FF2B5EF4-FFF2-40B4-BE49-F238E27FC236}">
                <a16:creationId xmlns:a16="http://schemas.microsoft.com/office/drawing/2014/main" id="{5D4C5F4A-FCC0-C7B6-4DE5-BC703F5E2EC6}"/>
              </a:ext>
            </a:extLst>
          </p:cNvPr>
          <p:cNvSpPr txBox="1"/>
          <p:nvPr/>
        </p:nvSpPr>
        <p:spPr>
          <a:xfrm>
            <a:off x="5601567" y="4990006"/>
            <a:ext cx="1226128" cy="400110"/>
          </a:xfrm>
          <a:prstGeom prst="rect">
            <a:avLst/>
          </a:prstGeom>
          <a:noFill/>
        </p:spPr>
        <p:txBody>
          <a:bodyPr wrap="square">
            <a:spAutoFit/>
          </a:bodyPr>
          <a:lstStyle/>
          <a:p>
            <a:pPr defTabSz="457200"/>
            <a:r>
              <a:rPr lang="en-GB" sz="2000" b="1" dirty="0" err="1">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iashib</a:t>
            </a:r>
            <a:endParaRPr lang="en-GB" sz="2000" b="1" dirty="0">
              <a:solidFill>
                <a:prstClr val="black"/>
              </a:solidFill>
              <a:latin typeface="Calibri" panose="020F0502020204030204"/>
            </a:endParaRPr>
          </a:p>
        </p:txBody>
      </p:sp>
      <p:sp>
        <p:nvSpPr>
          <p:cNvPr id="10" name="TextBox 9">
            <a:extLst>
              <a:ext uri="{FF2B5EF4-FFF2-40B4-BE49-F238E27FC236}">
                <a16:creationId xmlns:a16="http://schemas.microsoft.com/office/drawing/2014/main" id="{AB9576E6-EE93-AAF3-AEA5-E84B964B2FF9}"/>
              </a:ext>
            </a:extLst>
          </p:cNvPr>
          <p:cNvSpPr txBox="1"/>
          <p:nvPr/>
        </p:nvSpPr>
        <p:spPr>
          <a:xfrm>
            <a:off x="6469517" y="4990006"/>
            <a:ext cx="2872869" cy="400110"/>
          </a:xfrm>
          <a:prstGeom prst="rect">
            <a:avLst/>
          </a:prstGeom>
          <a:noFill/>
        </p:spPr>
        <p:txBody>
          <a:bodyPr wrap="square">
            <a:spAutoFit/>
          </a:bodyPr>
          <a:lstStyle/>
          <a:p>
            <a:pPr defTabSz="457200"/>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(restored, turned back)</a:t>
            </a:r>
            <a:endParaRPr lang="en-GB" sz="2000" dirty="0">
              <a:solidFill>
                <a:prstClr val="black"/>
              </a:solidFill>
              <a:latin typeface="Calibri" panose="020F0502020204030204"/>
            </a:endParaRPr>
          </a:p>
        </p:txBody>
      </p:sp>
    </p:spTree>
    <p:extLst>
      <p:ext uri="{BB962C8B-B14F-4D97-AF65-F5344CB8AC3E}">
        <p14:creationId xmlns:p14="http://schemas.microsoft.com/office/powerpoint/2010/main" val="4004245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Vertical Scroll 3">
            <a:extLst>
              <a:ext uri="{FF2B5EF4-FFF2-40B4-BE49-F238E27FC236}">
                <a16:creationId xmlns:a16="http://schemas.microsoft.com/office/drawing/2014/main" id="{E14FE117-BB12-55BA-D394-E5E19B9F968A}"/>
              </a:ext>
            </a:extLst>
          </p:cNvPr>
          <p:cNvSpPr/>
          <p:nvPr/>
        </p:nvSpPr>
        <p:spPr>
          <a:xfrm>
            <a:off x="2170834" y="836469"/>
            <a:ext cx="7850332" cy="5185063"/>
          </a:xfrm>
          <a:prstGeom prst="verticalScroll">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r>
              <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Nehemiah 3:1 </a:t>
            </a:r>
          </a:p>
          <a:p>
            <a:pPr defTabSz="457200"/>
            <a:endPar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endParaRPr>
          </a:p>
          <a:p>
            <a:pPr defTabSz="457200"/>
            <a:r>
              <a:rPr lang="en-GB" sz="2000" dirty="0" err="1">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Eliashib</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 the high priest and his fellow priests went to work and rebuilt the Sheep Gate. They dedicated it and set its doors in place, building as far as the Tower of the </a:t>
            </a:r>
            <a:r>
              <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Hundred</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 which they dedicated, and as far as the Tower of </a:t>
            </a:r>
            <a:r>
              <a:rPr lang="en-GB" sz="2000" dirty="0" err="1">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Hananel</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 </a:t>
            </a:r>
            <a:endParaRPr lang="en-GB" sz="2000" dirty="0">
              <a:solidFill>
                <a:srgbClr val="70AD47">
                  <a:lumMod val="50000"/>
                </a:srgbClr>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2644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Vertical Scroll 3">
            <a:extLst>
              <a:ext uri="{FF2B5EF4-FFF2-40B4-BE49-F238E27FC236}">
                <a16:creationId xmlns:a16="http://schemas.microsoft.com/office/drawing/2014/main" id="{E14FE117-BB12-55BA-D394-E5E19B9F968A}"/>
              </a:ext>
            </a:extLst>
          </p:cNvPr>
          <p:cNvSpPr/>
          <p:nvPr/>
        </p:nvSpPr>
        <p:spPr>
          <a:xfrm>
            <a:off x="2170834" y="836469"/>
            <a:ext cx="7850332" cy="5185063"/>
          </a:xfrm>
          <a:prstGeom prst="verticalScroll">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r>
              <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Nehemiah 3:1 </a:t>
            </a:r>
          </a:p>
          <a:p>
            <a:pPr defTabSz="457200"/>
            <a:endPar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endParaRPr>
          </a:p>
          <a:p>
            <a:pPr defTabSz="457200"/>
            <a:r>
              <a:rPr lang="en-GB" sz="2000" dirty="0" err="1">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Eliashib</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 the high priest and his fellow priests went to work and rebuilt the Sheep Gate. They dedicated it and set its doors in place, building as far as the Tower of the Hundred, which they dedicated, and as far as the Tower of </a:t>
            </a:r>
            <a:r>
              <a:rPr lang="en-GB" sz="2000" b="1" dirty="0" err="1">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Hananel</a:t>
            </a: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 </a:t>
            </a:r>
            <a:endParaRPr lang="en-GB" sz="2000" dirty="0">
              <a:solidFill>
                <a:srgbClr val="70AD47">
                  <a:lumMod val="50000"/>
                </a:srgbClr>
              </a:solidFill>
              <a:latin typeface="Arial" panose="020B060402020202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ADA47CA-0C9D-22D4-9A86-77881EE42F49}"/>
              </a:ext>
            </a:extLst>
          </p:cNvPr>
          <p:cNvSpPr txBox="1"/>
          <p:nvPr/>
        </p:nvSpPr>
        <p:spPr>
          <a:xfrm>
            <a:off x="2933698" y="4990006"/>
            <a:ext cx="1226128" cy="400110"/>
          </a:xfrm>
          <a:prstGeom prst="rect">
            <a:avLst/>
          </a:prstGeom>
          <a:noFill/>
        </p:spPr>
        <p:txBody>
          <a:bodyPr wrap="square">
            <a:spAutoFit/>
          </a:bodyPr>
          <a:lstStyle/>
          <a:p>
            <a:pPr defTabSz="457200"/>
            <a:r>
              <a:rPr lang="en-GB" sz="2000" b="1" dirty="0" err="1">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Hananel</a:t>
            </a:r>
            <a:endParaRPr lang="en-GB" sz="2000" b="1" dirty="0">
              <a:solidFill>
                <a:prstClr val="black"/>
              </a:solidFill>
              <a:latin typeface="Calibri" panose="020F0502020204030204"/>
            </a:endParaRPr>
          </a:p>
        </p:txBody>
      </p:sp>
      <p:sp>
        <p:nvSpPr>
          <p:cNvPr id="3" name="TextBox 2">
            <a:extLst>
              <a:ext uri="{FF2B5EF4-FFF2-40B4-BE49-F238E27FC236}">
                <a16:creationId xmlns:a16="http://schemas.microsoft.com/office/drawing/2014/main" id="{7CD1641D-208D-AC77-E80B-B884ECC1ECAD}"/>
              </a:ext>
            </a:extLst>
          </p:cNvPr>
          <p:cNvSpPr txBox="1"/>
          <p:nvPr/>
        </p:nvSpPr>
        <p:spPr>
          <a:xfrm>
            <a:off x="4313526" y="4990006"/>
            <a:ext cx="1134558" cy="400110"/>
          </a:xfrm>
          <a:prstGeom prst="rect">
            <a:avLst/>
          </a:prstGeom>
          <a:noFill/>
        </p:spPr>
        <p:txBody>
          <a:bodyPr wrap="square">
            <a:spAutoFit/>
          </a:bodyPr>
          <a:lstStyle/>
          <a:p>
            <a:pPr defTabSz="457200"/>
            <a:r>
              <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Hanan</a:t>
            </a:r>
            <a:endParaRPr lang="en-GB" sz="2000" b="1" dirty="0">
              <a:solidFill>
                <a:prstClr val="black"/>
              </a:solidFill>
              <a:latin typeface="Calibri" panose="020F0502020204030204"/>
            </a:endParaRPr>
          </a:p>
        </p:txBody>
      </p:sp>
      <p:sp>
        <p:nvSpPr>
          <p:cNvPr id="5" name="TextBox 4">
            <a:extLst>
              <a:ext uri="{FF2B5EF4-FFF2-40B4-BE49-F238E27FC236}">
                <a16:creationId xmlns:a16="http://schemas.microsoft.com/office/drawing/2014/main" id="{841E452D-E534-F758-81E8-94ED5FE234EA}"/>
              </a:ext>
            </a:extLst>
          </p:cNvPr>
          <p:cNvSpPr txBox="1"/>
          <p:nvPr/>
        </p:nvSpPr>
        <p:spPr>
          <a:xfrm>
            <a:off x="5173588" y="4994745"/>
            <a:ext cx="1226128" cy="400110"/>
          </a:xfrm>
          <a:prstGeom prst="rect">
            <a:avLst/>
          </a:prstGeom>
          <a:noFill/>
        </p:spPr>
        <p:txBody>
          <a:bodyPr wrap="square">
            <a:spAutoFit/>
          </a:bodyPr>
          <a:lstStyle/>
          <a:p>
            <a:pPr defTabSz="457200"/>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(Grace)</a:t>
            </a:r>
            <a:endParaRPr lang="en-GB" sz="2000" dirty="0">
              <a:solidFill>
                <a:prstClr val="black"/>
              </a:solidFill>
              <a:latin typeface="Calibri" panose="020F0502020204030204"/>
            </a:endParaRPr>
          </a:p>
        </p:txBody>
      </p:sp>
      <p:sp>
        <p:nvSpPr>
          <p:cNvPr id="6" name="TextBox 5">
            <a:extLst>
              <a:ext uri="{FF2B5EF4-FFF2-40B4-BE49-F238E27FC236}">
                <a16:creationId xmlns:a16="http://schemas.microsoft.com/office/drawing/2014/main" id="{DC48FCBC-CF67-FE64-BA90-46853645BCDE}"/>
              </a:ext>
            </a:extLst>
          </p:cNvPr>
          <p:cNvSpPr txBox="1"/>
          <p:nvPr/>
        </p:nvSpPr>
        <p:spPr>
          <a:xfrm>
            <a:off x="6517160" y="4990006"/>
            <a:ext cx="494433" cy="400110"/>
          </a:xfrm>
          <a:prstGeom prst="rect">
            <a:avLst/>
          </a:prstGeom>
          <a:noFill/>
        </p:spPr>
        <p:txBody>
          <a:bodyPr wrap="square">
            <a:spAutoFit/>
          </a:bodyPr>
          <a:lstStyle/>
          <a:p>
            <a:pPr defTabSz="457200"/>
            <a:r>
              <a:rPr lang="en-GB" sz="2000" b="1" dirty="0" err="1">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el</a:t>
            </a:r>
            <a:endParaRPr lang="en-GB" sz="2000" b="1" dirty="0">
              <a:solidFill>
                <a:prstClr val="black"/>
              </a:solidFill>
              <a:latin typeface="Calibri" panose="020F0502020204030204"/>
            </a:endParaRPr>
          </a:p>
        </p:txBody>
      </p:sp>
      <p:sp>
        <p:nvSpPr>
          <p:cNvPr id="7" name="TextBox 6">
            <a:extLst>
              <a:ext uri="{FF2B5EF4-FFF2-40B4-BE49-F238E27FC236}">
                <a16:creationId xmlns:a16="http://schemas.microsoft.com/office/drawing/2014/main" id="{7D08E6A0-BD0B-A575-DFFD-A6DBA23702A5}"/>
              </a:ext>
            </a:extLst>
          </p:cNvPr>
          <p:cNvSpPr txBox="1"/>
          <p:nvPr/>
        </p:nvSpPr>
        <p:spPr>
          <a:xfrm>
            <a:off x="6814542" y="4990006"/>
            <a:ext cx="1134558" cy="400110"/>
          </a:xfrm>
          <a:prstGeom prst="rect">
            <a:avLst/>
          </a:prstGeom>
          <a:noFill/>
        </p:spPr>
        <p:txBody>
          <a:bodyPr wrap="square">
            <a:spAutoFit/>
          </a:bodyPr>
          <a:lstStyle/>
          <a:p>
            <a:pPr defTabSz="457200"/>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(God)</a:t>
            </a:r>
            <a:endParaRPr lang="en-GB" sz="2000" dirty="0">
              <a:solidFill>
                <a:prstClr val="black"/>
              </a:solidFill>
              <a:latin typeface="Calibri" panose="020F0502020204030204"/>
            </a:endParaRPr>
          </a:p>
        </p:txBody>
      </p:sp>
    </p:spTree>
    <p:extLst>
      <p:ext uri="{BB962C8B-B14F-4D97-AF65-F5344CB8AC3E}">
        <p14:creationId xmlns:p14="http://schemas.microsoft.com/office/powerpoint/2010/main" val="343905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Vertical Scroll 3">
            <a:extLst>
              <a:ext uri="{FF2B5EF4-FFF2-40B4-BE49-F238E27FC236}">
                <a16:creationId xmlns:a16="http://schemas.microsoft.com/office/drawing/2014/main" id="{E14FE117-BB12-55BA-D394-E5E19B9F968A}"/>
              </a:ext>
            </a:extLst>
          </p:cNvPr>
          <p:cNvSpPr/>
          <p:nvPr/>
        </p:nvSpPr>
        <p:spPr>
          <a:xfrm>
            <a:off x="2170834" y="836469"/>
            <a:ext cx="7850332" cy="5185063"/>
          </a:xfrm>
          <a:prstGeom prst="verticalScroll">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r>
              <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John 10:7-10 </a:t>
            </a:r>
          </a:p>
          <a:p>
            <a:pPr defTabSz="457200">
              <a:defRPr/>
            </a:pPr>
            <a:endParaRPr lang="en-GB" sz="2000" b="1"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endParaRPr>
          </a:p>
          <a:p>
            <a:pPr defTabSz="457200">
              <a:defRPr/>
            </a:pPr>
            <a:r>
              <a:rPr lang="en-GB" sz="2000" dirty="0">
                <a:solidFill>
                  <a:srgbClr val="70AD47">
                    <a:lumMod val="50000"/>
                  </a:srgbClr>
                </a:solidFill>
                <a:latin typeface="Arial" panose="020B0604020202020204" pitchFamily="34" charset="0"/>
                <a:ea typeface="Calibri" panose="020F0502020204030204" pitchFamily="34" charset="0"/>
                <a:cs typeface="Arial" panose="020B0604020202020204" pitchFamily="34" charset="0"/>
              </a:rPr>
              <a:t>I tell you, I am the gate for the sheep. All who came before me are thieves and bandits; but the sheep did not listen to them. I am the gate. Whoever enters by me will be saved, and will come in and go out and find pasture. The thief comes only to steal and kill and destroy. I came that they may have life, and have it abundantly." </a:t>
            </a:r>
            <a:endParaRPr lang="en-GB" sz="2000" dirty="0">
              <a:solidFill>
                <a:srgbClr val="70AD47">
                  <a:lumMod val="50000"/>
                </a:srgbClr>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3089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390</Words>
  <Application>Microsoft Macintosh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1_Office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Rudge</dc:creator>
  <cp:lastModifiedBy>Steve Rudge</cp:lastModifiedBy>
  <cp:revision>1</cp:revision>
  <dcterms:created xsi:type="dcterms:W3CDTF">2024-11-18T16:40:52Z</dcterms:created>
  <dcterms:modified xsi:type="dcterms:W3CDTF">2024-11-18T16:42:43Z</dcterms:modified>
</cp:coreProperties>
</file>