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6" r:id="rId2"/>
    <p:sldId id="307" r:id="rId3"/>
    <p:sldId id="309" r:id="rId4"/>
    <p:sldId id="310" r:id="rId5"/>
    <p:sldId id="314" r:id="rId6"/>
    <p:sldId id="311" r:id="rId7"/>
    <p:sldId id="312" r:id="rId8"/>
    <p:sldId id="305" r:id="rId9"/>
    <p:sldId id="313" r:id="rId10"/>
    <p:sldId id="304"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E39D"/>
    <a:srgbClr val="A3CC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0" autoAdjust="0"/>
    <p:restoredTop sz="96327"/>
  </p:normalViewPr>
  <p:slideViewPr>
    <p:cSldViewPr snapToGrid="0">
      <p:cViewPr varScale="1">
        <p:scale>
          <a:sx n="123" d="100"/>
          <a:sy n="123" d="100"/>
        </p:scale>
        <p:origin x="16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716371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1511441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383706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C4E8E4-6261-4A09-9810-50BF4BDE653A}"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263665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C4E8E4-6261-4A09-9810-50BF4BDE653A}" type="datetimeFigureOut">
              <a:rPr lang="en-GB" smtClean="0"/>
              <a:t>26/11/2024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183284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C4E8E4-6261-4A09-9810-50BF4BDE653A}" type="datetimeFigureOut">
              <a:rPr lang="en-GB" smtClean="0"/>
              <a:t>26/11/2024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999087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C4E8E4-6261-4A09-9810-50BF4BDE653A}" type="datetimeFigureOut">
              <a:rPr lang="en-GB" smtClean="0"/>
              <a:t>26/11/2024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522359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C4E8E4-6261-4A09-9810-50BF4BDE653A}" type="datetimeFigureOut">
              <a:rPr lang="en-GB" smtClean="0"/>
              <a:t>26/11/2024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51534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4E8E4-6261-4A09-9810-50BF4BDE653A}" type="datetimeFigureOut">
              <a:rPr lang="en-GB" smtClean="0"/>
              <a:t>26/11/2024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388406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4E8E4-6261-4A09-9810-50BF4BDE653A}" type="datetimeFigureOut">
              <a:rPr lang="en-GB" smtClean="0"/>
              <a:t>26/11/2024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4277888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C4E8E4-6261-4A09-9810-50BF4BDE653A}" type="datetimeFigureOut">
              <a:rPr lang="en-GB" smtClean="0"/>
              <a:t>26/11/2024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523531-107C-41E2-9322-6B262CA24674}" type="slidenum">
              <a:rPr lang="en-GB" smtClean="0"/>
              <a:t>‹#›</a:t>
            </a:fld>
            <a:endParaRPr lang="en-GB"/>
          </a:p>
        </p:txBody>
      </p:sp>
    </p:spTree>
    <p:extLst>
      <p:ext uri="{BB962C8B-B14F-4D97-AF65-F5344CB8AC3E}">
        <p14:creationId xmlns:p14="http://schemas.microsoft.com/office/powerpoint/2010/main" val="43992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4E8E4-6261-4A09-9810-50BF4BDE653A}" type="datetimeFigureOut">
              <a:rPr lang="en-GB" smtClean="0"/>
              <a:t>26/11/2024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23531-107C-41E2-9322-6B262CA24674}" type="slidenum">
              <a:rPr lang="en-GB" smtClean="0"/>
              <a:t>‹#›</a:t>
            </a:fld>
            <a:endParaRPr lang="en-GB"/>
          </a:p>
        </p:txBody>
      </p:sp>
    </p:spTree>
    <p:extLst>
      <p:ext uri="{BB962C8B-B14F-4D97-AF65-F5344CB8AC3E}">
        <p14:creationId xmlns:p14="http://schemas.microsoft.com/office/powerpoint/2010/main" val="1172201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F70074E-89D5-010D-CEAB-CF517E78DE47}"/>
              </a:ext>
            </a:extLst>
          </p:cNvPr>
          <p:cNvSpPr>
            <a:spLocks noGrp="1"/>
          </p:cNvSpPr>
          <p:nvPr>
            <p:ph type="subTitle" idx="1"/>
          </p:nvPr>
        </p:nvSpPr>
        <p:spPr>
          <a:xfrm>
            <a:off x="1475510" y="349683"/>
            <a:ext cx="4322618" cy="554326"/>
          </a:xfrm>
        </p:spPr>
        <p:txBody>
          <a:bodyPr>
            <a:normAutofit/>
          </a:bodyPr>
          <a:lstStyle/>
          <a:p>
            <a:r>
              <a:rPr lang="en-GB" sz="3200" dirty="0">
                <a:solidFill>
                  <a:schemeClr val="accent6">
                    <a:lumMod val="50000"/>
                  </a:schemeClr>
                </a:solidFill>
                <a:cs typeface="Arial" panose="020B0604020202020204" pitchFamily="34" charset="0"/>
              </a:rPr>
              <a:t>Jesus’ three predictions</a:t>
            </a:r>
          </a:p>
        </p:txBody>
      </p:sp>
      <p:sp>
        <p:nvSpPr>
          <p:cNvPr id="2" name="Vertical Scroll 1">
            <a:extLst>
              <a:ext uri="{FF2B5EF4-FFF2-40B4-BE49-F238E27FC236}">
                <a16:creationId xmlns:a16="http://schemas.microsoft.com/office/drawing/2014/main" id="{2D2A962C-F469-718A-B4C4-21EFEB9C1362}"/>
              </a:ext>
            </a:extLst>
          </p:cNvPr>
          <p:cNvSpPr/>
          <p:nvPr/>
        </p:nvSpPr>
        <p:spPr>
          <a:xfrm>
            <a:off x="0" y="997527"/>
            <a:ext cx="7699663" cy="3366655"/>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b="1" dirty="0">
              <a:solidFill>
                <a:schemeClr val="accent6">
                  <a:lumMod val="50000"/>
                </a:schemeClr>
              </a:solidFill>
            </a:endParaRPr>
          </a:p>
          <a:p>
            <a:endParaRPr lang="en-GB" b="1" dirty="0">
              <a:solidFill>
                <a:schemeClr val="accent6">
                  <a:lumMod val="50000"/>
                </a:schemeClr>
              </a:solidFill>
            </a:endParaRPr>
          </a:p>
          <a:p>
            <a:r>
              <a:rPr lang="en-GB" b="1" dirty="0">
                <a:solidFill>
                  <a:schemeClr val="accent6">
                    <a:lumMod val="50000"/>
                  </a:schemeClr>
                </a:solidFill>
              </a:rPr>
              <a:t>Jesus heals a blind man at Bethsaida</a:t>
            </a:r>
          </a:p>
          <a:p>
            <a:pPr algn="ctr"/>
            <a:endParaRPr lang="en-GB" sz="1050" dirty="0">
              <a:solidFill>
                <a:schemeClr val="accent6">
                  <a:lumMod val="50000"/>
                </a:schemeClr>
              </a:solidFill>
            </a:endParaRPr>
          </a:p>
          <a:p>
            <a:r>
              <a:rPr lang="en-GB" b="1" baseline="30000" dirty="0">
                <a:solidFill>
                  <a:schemeClr val="accent6">
                    <a:lumMod val="50000"/>
                  </a:schemeClr>
                </a:solidFill>
              </a:rPr>
              <a:t>Mark 8:22 </a:t>
            </a:r>
            <a:r>
              <a:rPr lang="en-GB" dirty="0">
                <a:solidFill>
                  <a:schemeClr val="accent6">
                    <a:lumMod val="50000"/>
                  </a:schemeClr>
                </a:solidFill>
              </a:rPr>
              <a:t>They came to Bethsaida, and some people brought a blind man and begged Jesus to touch him. </a:t>
            </a:r>
            <a:r>
              <a:rPr lang="en-GB" baseline="30000" dirty="0">
                <a:solidFill>
                  <a:schemeClr val="accent6">
                    <a:lumMod val="50000"/>
                  </a:schemeClr>
                </a:solidFill>
              </a:rPr>
              <a:t>23</a:t>
            </a:r>
            <a:r>
              <a:rPr lang="en-GB" dirty="0">
                <a:solidFill>
                  <a:schemeClr val="accent6">
                    <a:lumMod val="50000"/>
                  </a:schemeClr>
                </a:solidFill>
              </a:rPr>
              <a:t> He took the blind man by the hand and led him outside the village. When he had spat on the man’s eyes and put his hands on him, Jesus asked, ‘Do you see anything?’   </a:t>
            </a:r>
            <a:r>
              <a:rPr lang="en-GB" baseline="30000" dirty="0">
                <a:solidFill>
                  <a:schemeClr val="accent6">
                    <a:lumMod val="50000"/>
                  </a:schemeClr>
                </a:solidFill>
              </a:rPr>
              <a:t>24</a:t>
            </a:r>
            <a:r>
              <a:rPr lang="en-GB" dirty="0">
                <a:solidFill>
                  <a:schemeClr val="accent6">
                    <a:lumMod val="50000"/>
                  </a:schemeClr>
                </a:solidFill>
              </a:rPr>
              <a:t> He looked up and said, ‘I see people; they look like trees walking around.’ </a:t>
            </a:r>
            <a:r>
              <a:rPr lang="en-GB" baseline="30000" dirty="0">
                <a:solidFill>
                  <a:schemeClr val="accent6">
                    <a:lumMod val="50000"/>
                  </a:schemeClr>
                </a:solidFill>
              </a:rPr>
              <a:t>25</a:t>
            </a:r>
            <a:r>
              <a:rPr lang="en-GB" dirty="0">
                <a:solidFill>
                  <a:schemeClr val="accent6">
                    <a:lumMod val="50000"/>
                  </a:schemeClr>
                </a:solidFill>
              </a:rPr>
              <a:t> Once more Jesus put his hands on the man’s eyes. Then his eyes were opened, his sight was restored, and he saw everything clearly. </a:t>
            </a:r>
            <a:r>
              <a:rPr lang="en-GB" baseline="30000" dirty="0">
                <a:solidFill>
                  <a:schemeClr val="accent6">
                    <a:lumMod val="50000"/>
                  </a:schemeClr>
                </a:solidFill>
              </a:rPr>
              <a:t>26</a:t>
            </a:r>
            <a:r>
              <a:rPr lang="en-GB" dirty="0">
                <a:solidFill>
                  <a:schemeClr val="accent6">
                    <a:lumMod val="50000"/>
                  </a:schemeClr>
                </a:solidFill>
              </a:rPr>
              <a:t> Jesus sent him home, saying, ‘Don’t even go into the village.’</a:t>
            </a:r>
          </a:p>
          <a:p>
            <a:pPr algn="ctr"/>
            <a:endParaRPr lang="en-GB" dirty="0">
              <a:solidFill>
                <a:schemeClr val="accent6">
                  <a:lumMod val="50000"/>
                </a:schemeClr>
              </a:solidFill>
            </a:endParaRPr>
          </a:p>
          <a:p>
            <a:pPr algn="ctr"/>
            <a:endParaRPr lang="en-GB" dirty="0">
              <a:solidFill>
                <a:schemeClr val="accent6">
                  <a:lumMod val="50000"/>
                </a:schemeClr>
              </a:solidFill>
            </a:endParaRPr>
          </a:p>
        </p:txBody>
      </p:sp>
      <p:sp>
        <p:nvSpPr>
          <p:cNvPr id="5" name="Vertical Scroll 4">
            <a:extLst>
              <a:ext uri="{FF2B5EF4-FFF2-40B4-BE49-F238E27FC236}">
                <a16:creationId xmlns:a16="http://schemas.microsoft.com/office/drawing/2014/main" id="{F4DFF6F9-D187-758E-7209-FCEEEDE50B29}"/>
              </a:ext>
            </a:extLst>
          </p:cNvPr>
          <p:cNvSpPr/>
          <p:nvPr/>
        </p:nvSpPr>
        <p:spPr>
          <a:xfrm>
            <a:off x="654627" y="2573626"/>
            <a:ext cx="7699663" cy="2601191"/>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2400" b="1" dirty="0">
              <a:solidFill>
                <a:schemeClr val="accent6">
                  <a:lumMod val="50000"/>
                </a:schemeClr>
              </a:solidFill>
            </a:endParaRPr>
          </a:p>
          <a:p>
            <a:r>
              <a:rPr lang="en-GB" b="1" dirty="0">
                <a:solidFill>
                  <a:schemeClr val="accent6">
                    <a:lumMod val="50000"/>
                  </a:schemeClr>
                </a:solidFill>
              </a:rPr>
              <a:t>Peter declares that Jesus is the Messiah</a:t>
            </a:r>
          </a:p>
          <a:p>
            <a:endParaRPr lang="en-GB" sz="1050" dirty="0">
              <a:solidFill>
                <a:schemeClr val="accent6">
                  <a:lumMod val="50000"/>
                </a:schemeClr>
              </a:solidFill>
            </a:endParaRPr>
          </a:p>
          <a:p>
            <a:r>
              <a:rPr lang="en-GB" b="1" baseline="30000" dirty="0">
                <a:solidFill>
                  <a:schemeClr val="accent6">
                    <a:lumMod val="50000"/>
                  </a:schemeClr>
                </a:solidFill>
              </a:rPr>
              <a:t>Mark 8:27 </a:t>
            </a:r>
            <a:r>
              <a:rPr lang="en-GB" dirty="0">
                <a:solidFill>
                  <a:schemeClr val="accent6">
                    <a:lumMod val="50000"/>
                  </a:schemeClr>
                </a:solidFill>
              </a:rPr>
              <a:t>Jesus and his disciples went on to the villages around Caesarea Philippi. On the way he asked them, ‘Who do people say I am?’</a:t>
            </a:r>
          </a:p>
          <a:p>
            <a:r>
              <a:rPr lang="en-GB" b="1" baseline="30000" dirty="0">
                <a:solidFill>
                  <a:schemeClr val="accent6">
                    <a:lumMod val="50000"/>
                  </a:schemeClr>
                </a:solidFill>
              </a:rPr>
              <a:t>28 </a:t>
            </a:r>
            <a:r>
              <a:rPr lang="en-GB" dirty="0">
                <a:solidFill>
                  <a:schemeClr val="accent6">
                    <a:lumMod val="50000"/>
                  </a:schemeClr>
                </a:solidFill>
              </a:rPr>
              <a:t>They replied, ‘Some say John the Baptist; others say Elijah; and still others, one of the prophets.’  </a:t>
            </a:r>
            <a:r>
              <a:rPr lang="en-GB" b="1" baseline="30000" dirty="0">
                <a:solidFill>
                  <a:schemeClr val="accent6">
                    <a:lumMod val="50000"/>
                  </a:schemeClr>
                </a:solidFill>
              </a:rPr>
              <a:t>29 </a:t>
            </a:r>
            <a:r>
              <a:rPr lang="en-GB" dirty="0">
                <a:solidFill>
                  <a:schemeClr val="accent6">
                    <a:lumMod val="50000"/>
                  </a:schemeClr>
                </a:solidFill>
              </a:rPr>
              <a:t>‘But what about you?’ he asked. ‘Who do you say I am?’   Peter answered, ‘You are the Messiah.’</a:t>
            </a:r>
          </a:p>
          <a:p>
            <a:r>
              <a:rPr lang="en-GB" b="1" baseline="30000" dirty="0">
                <a:solidFill>
                  <a:schemeClr val="accent6">
                    <a:lumMod val="50000"/>
                  </a:schemeClr>
                </a:solidFill>
              </a:rPr>
              <a:t>30 </a:t>
            </a:r>
            <a:r>
              <a:rPr lang="en-GB" dirty="0">
                <a:solidFill>
                  <a:schemeClr val="accent6">
                    <a:lumMod val="50000"/>
                  </a:schemeClr>
                </a:solidFill>
              </a:rPr>
              <a:t>Jesus warned them not to tell anyone about him.</a:t>
            </a:r>
          </a:p>
          <a:p>
            <a:pPr algn="ctr"/>
            <a:endParaRPr lang="en-GB" dirty="0">
              <a:solidFill>
                <a:schemeClr val="accent6">
                  <a:lumMod val="50000"/>
                </a:schemeClr>
              </a:solidFill>
            </a:endParaRPr>
          </a:p>
        </p:txBody>
      </p:sp>
      <p:sp>
        <p:nvSpPr>
          <p:cNvPr id="4" name="Vertical Scroll 3">
            <a:extLst>
              <a:ext uri="{FF2B5EF4-FFF2-40B4-BE49-F238E27FC236}">
                <a16:creationId xmlns:a16="http://schemas.microsoft.com/office/drawing/2014/main" id="{0BD0F16A-A690-8AF0-0E79-2E2CD9DECA00}"/>
              </a:ext>
            </a:extLst>
          </p:cNvPr>
          <p:cNvSpPr/>
          <p:nvPr/>
        </p:nvSpPr>
        <p:spPr>
          <a:xfrm>
            <a:off x="1309254" y="4114654"/>
            <a:ext cx="7699663" cy="2334636"/>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dirty="0">
                <a:solidFill>
                  <a:schemeClr val="accent6">
                    <a:lumMod val="50000"/>
                  </a:schemeClr>
                </a:solidFill>
              </a:rPr>
              <a:t>Jesus predicts his death</a:t>
            </a:r>
          </a:p>
          <a:p>
            <a:endParaRPr lang="en-GB" sz="1050" dirty="0">
              <a:solidFill>
                <a:schemeClr val="accent6">
                  <a:lumMod val="50000"/>
                </a:schemeClr>
              </a:solidFill>
            </a:endParaRPr>
          </a:p>
          <a:p>
            <a:r>
              <a:rPr lang="en-GB" b="1" baseline="30000" dirty="0">
                <a:solidFill>
                  <a:schemeClr val="accent6">
                    <a:lumMod val="50000"/>
                  </a:schemeClr>
                </a:solidFill>
              </a:rPr>
              <a:t>Mark 8:31 </a:t>
            </a:r>
            <a:r>
              <a:rPr lang="en-GB" dirty="0">
                <a:solidFill>
                  <a:schemeClr val="accent6">
                    <a:lumMod val="50000"/>
                  </a:schemeClr>
                </a:solidFill>
              </a:rPr>
              <a:t>He then began to teach them that the Son of Man must suffer many things and be rejected by the elders, the chief priests and the teachers of the law, and that he must be killed and after three days rise again. </a:t>
            </a:r>
            <a:r>
              <a:rPr lang="en-GB" baseline="30000" dirty="0">
                <a:solidFill>
                  <a:schemeClr val="accent6">
                    <a:lumMod val="50000"/>
                  </a:schemeClr>
                </a:solidFill>
              </a:rPr>
              <a:t>32</a:t>
            </a:r>
            <a:r>
              <a:rPr lang="en-GB" dirty="0">
                <a:solidFill>
                  <a:schemeClr val="accent6">
                    <a:lumMod val="50000"/>
                  </a:schemeClr>
                </a:solidFill>
              </a:rPr>
              <a:t> He spoke plainly about this, and Peter took him aside and began to rebuke him</a:t>
            </a:r>
          </a:p>
        </p:txBody>
      </p:sp>
      <p:sp>
        <p:nvSpPr>
          <p:cNvPr id="6" name="Subtitle 2">
            <a:extLst>
              <a:ext uri="{FF2B5EF4-FFF2-40B4-BE49-F238E27FC236}">
                <a16:creationId xmlns:a16="http://schemas.microsoft.com/office/drawing/2014/main" id="{F619962F-7D87-12C9-808B-6A0E55B160AB}"/>
              </a:ext>
            </a:extLst>
          </p:cNvPr>
          <p:cNvSpPr txBox="1">
            <a:spLocks/>
          </p:cNvSpPr>
          <p:nvPr/>
        </p:nvSpPr>
        <p:spPr>
          <a:xfrm>
            <a:off x="5628409" y="349683"/>
            <a:ext cx="1821872"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dirty="0">
                <a:solidFill>
                  <a:schemeClr val="accent6">
                    <a:lumMod val="50000"/>
                  </a:schemeClr>
                </a:solidFill>
                <a:cs typeface="Arial" panose="020B0604020202020204" pitchFamily="34" charset="0"/>
              </a:rPr>
              <a:t>- Mark 8</a:t>
            </a:r>
          </a:p>
        </p:txBody>
      </p:sp>
    </p:spTree>
    <p:extLst>
      <p:ext uri="{BB962C8B-B14F-4D97-AF65-F5344CB8AC3E}">
        <p14:creationId xmlns:p14="http://schemas.microsoft.com/office/powerpoint/2010/main" val="316676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5340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Vertical Scroll 1">
            <a:extLst>
              <a:ext uri="{FF2B5EF4-FFF2-40B4-BE49-F238E27FC236}">
                <a16:creationId xmlns:a16="http://schemas.microsoft.com/office/drawing/2014/main" id="{2D2A962C-F469-718A-B4C4-21EFEB9C1362}"/>
              </a:ext>
            </a:extLst>
          </p:cNvPr>
          <p:cNvSpPr/>
          <p:nvPr/>
        </p:nvSpPr>
        <p:spPr>
          <a:xfrm>
            <a:off x="0" y="997527"/>
            <a:ext cx="7699663" cy="3190009"/>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b="1" dirty="0">
              <a:solidFill>
                <a:schemeClr val="accent6">
                  <a:lumMod val="50000"/>
                </a:schemeClr>
              </a:solidFill>
            </a:endParaRPr>
          </a:p>
          <a:p>
            <a:endParaRPr lang="en-GB" sz="1200" b="1" dirty="0">
              <a:solidFill>
                <a:schemeClr val="accent6">
                  <a:lumMod val="50000"/>
                </a:schemeClr>
              </a:solidFill>
            </a:endParaRPr>
          </a:p>
          <a:p>
            <a:r>
              <a:rPr lang="en-GB" b="1" dirty="0">
                <a:solidFill>
                  <a:schemeClr val="accent6">
                    <a:lumMod val="50000"/>
                  </a:schemeClr>
                </a:solidFill>
              </a:rPr>
              <a:t>Jesus predicts his death a third time </a:t>
            </a:r>
          </a:p>
          <a:p>
            <a:pPr algn="ctr"/>
            <a:endParaRPr lang="en-GB" sz="1050" dirty="0">
              <a:solidFill>
                <a:schemeClr val="accent6">
                  <a:lumMod val="50000"/>
                </a:schemeClr>
              </a:solidFill>
            </a:endParaRPr>
          </a:p>
          <a:p>
            <a:r>
              <a:rPr lang="en-GB" b="1" baseline="30000" dirty="0">
                <a:solidFill>
                  <a:schemeClr val="accent6">
                    <a:lumMod val="50000"/>
                  </a:schemeClr>
                </a:solidFill>
              </a:rPr>
              <a:t>Mark 10:32 </a:t>
            </a:r>
            <a:r>
              <a:rPr lang="en-GB" dirty="0">
                <a:solidFill>
                  <a:schemeClr val="accent6">
                    <a:lumMod val="50000"/>
                  </a:schemeClr>
                </a:solidFill>
              </a:rPr>
              <a:t>They were on their way up to Jerusalem, with Jesus leading the way, and the disciples were astonished, while those who followed were afraid. Again he took the Twelve aside and told them what was going to happen to him. </a:t>
            </a:r>
            <a:r>
              <a:rPr lang="en-GB" baseline="30000" dirty="0">
                <a:solidFill>
                  <a:schemeClr val="accent6">
                    <a:lumMod val="50000"/>
                  </a:schemeClr>
                </a:solidFill>
              </a:rPr>
              <a:t>33</a:t>
            </a:r>
            <a:r>
              <a:rPr lang="en-GB" dirty="0">
                <a:solidFill>
                  <a:schemeClr val="accent6">
                    <a:lumMod val="50000"/>
                  </a:schemeClr>
                </a:solidFill>
              </a:rPr>
              <a:t> ‘We are going up to Jerusalem,’ he said, ‘and the Son of Man will be delivered over to the chief priests and the teachers of the law. They will condemn him to death and will hand him over to the Gentiles, </a:t>
            </a:r>
            <a:r>
              <a:rPr lang="en-GB" baseline="30000" dirty="0">
                <a:solidFill>
                  <a:schemeClr val="accent6">
                    <a:lumMod val="50000"/>
                  </a:schemeClr>
                </a:solidFill>
              </a:rPr>
              <a:t>34</a:t>
            </a:r>
            <a:r>
              <a:rPr lang="en-GB" dirty="0">
                <a:solidFill>
                  <a:schemeClr val="accent6">
                    <a:lumMod val="50000"/>
                  </a:schemeClr>
                </a:solidFill>
              </a:rPr>
              <a:t> who will mock him and spit on him, flog him and kill him. Three days later he will rise.’</a:t>
            </a:r>
          </a:p>
          <a:p>
            <a:pPr algn="ctr"/>
            <a:endParaRPr lang="en-GB" dirty="0">
              <a:solidFill>
                <a:schemeClr val="accent6">
                  <a:lumMod val="50000"/>
                </a:schemeClr>
              </a:solidFill>
            </a:endParaRPr>
          </a:p>
        </p:txBody>
      </p:sp>
      <p:sp>
        <p:nvSpPr>
          <p:cNvPr id="5" name="Vertical Scroll 4">
            <a:extLst>
              <a:ext uri="{FF2B5EF4-FFF2-40B4-BE49-F238E27FC236}">
                <a16:creationId xmlns:a16="http://schemas.microsoft.com/office/drawing/2014/main" id="{F4DFF6F9-D187-758E-7209-FCEEEDE50B29}"/>
              </a:ext>
            </a:extLst>
          </p:cNvPr>
          <p:cNvSpPr/>
          <p:nvPr/>
        </p:nvSpPr>
        <p:spPr>
          <a:xfrm>
            <a:off x="654627" y="2573626"/>
            <a:ext cx="7699663" cy="2902383"/>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2400" b="1" dirty="0">
              <a:solidFill>
                <a:schemeClr val="accent6">
                  <a:lumMod val="50000"/>
                </a:schemeClr>
              </a:solidFill>
            </a:endParaRPr>
          </a:p>
          <a:p>
            <a:r>
              <a:rPr lang="en-GB" b="1" dirty="0">
                <a:solidFill>
                  <a:schemeClr val="accent6">
                    <a:lumMod val="50000"/>
                  </a:schemeClr>
                </a:solidFill>
              </a:rPr>
              <a:t>The request of James and John</a:t>
            </a:r>
          </a:p>
          <a:p>
            <a:endParaRPr lang="en-GB" sz="1050" dirty="0">
              <a:solidFill>
                <a:schemeClr val="accent6">
                  <a:lumMod val="50000"/>
                </a:schemeClr>
              </a:solidFill>
            </a:endParaRPr>
          </a:p>
          <a:p>
            <a:r>
              <a:rPr lang="en-GB" b="1" baseline="30000" dirty="0">
                <a:solidFill>
                  <a:schemeClr val="accent6">
                    <a:lumMod val="50000"/>
                  </a:schemeClr>
                </a:solidFill>
              </a:rPr>
              <a:t>Mark 10:35 </a:t>
            </a:r>
            <a:r>
              <a:rPr lang="en-GB" dirty="0">
                <a:solidFill>
                  <a:schemeClr val="accent6">
                    <a:lumMod val="50000"/>
                  </a:schemeClr>
                </a:solidFill>
              </a:rPr>
              <a:t>Then James and John, the sons of Zebedee, came to him. ‘Teacher,’ they said, ‘we want you to do for us whatever we ask.’</a:t>
            </a:r>
          </a:p>
          <a:p>
            <a:r>
              <a:rPr lang="en-GB" baseline="30000" dirty="0">
                <a:solidFill>
                  <a:schemeClr val="accent6">
                    <a:lumMod val="50000"/>
                  </a:schemeClr>
                </a:solidFill>
              </a:rPr>
              <a:t>36</a:t>
            </a:r>
            <a:r>
              <a:rPr lang="en-GB" dirty="0">
                <a:solidFill>
                  <a:schemeClr val="accent6">
                    <a:lumMod val="50000"/>
                  </a:schemeClr>
                </a:solidFill>
              </a:rPr>
              <a:t> ‘What do you want me to do for you?’ he asked.  </a:t>
            </a:r>
            <a:r>
              <a:rPr lang="en-GB" baseline="30000" dirty="0">
                <a:solidFill>
                  <a:schemeClr val="accent6">
                    <a:lumMod val="50000"/>
                  </a:schemeClr>
                </a:solidFill>
              </a:rPr>
              <a:t>37</a:t>
            </a:r>
            <a:r>
              <a:rPr lang="en-GB" dirty="0">
                <a:solidFill>
                  <a:schemeClr val="accent6">
                    <a:lumMod val="50000"/>
                  </a:schemeClr>
                </a:solidFill>
              </a:rPr>
              <a:t> They replied, ‘Let one of us sit at your right and the other at your left in your glory.’</a:t>
            </a:r>
          </a:p>
          <a:p>
            <a:r>
              <a:rPr lang="en-GB" baseline="30000" dirty="0">
                <a:solidFill>
                  <a:schemeClr val="accent6">
                    <a:lumMod val="50000"/>
                  </a:schemeClr>
                </a:solidFill>
              </a:rPr>
              <a:t>38</a:t>
            </a:r>
            <a:r>
              <a:rPr lang="en-GB" dirty="0">
                <a:solidFill>
                  <a:schemeClr val="accent6">
                    <a:lumMod val="50000"/>
                  </a:schemeClr>
                </a:solidFill>
              </a:rPr>
              <a:t> ‘You don’t know what you are asking,’ Jesus said. </a:t>
            </a:r>
          </a:p>
          <a:p>
            <a:r>
              <a:rPr lang="en-GB" dirty="0">
                <a:solidFill>
                  <a:schemeClr val="accent6">
                    <a:lumMod val="50000"/>
                  </a:schemeClr>
                </a:solidFill>
              </a:rPr>
              <a:t>…. </a:t>
            </a:r>
            <a:r>
              <a:rPr lang="en-GB" baseline="30000" dirty="0">
                <a:solidFill>
                  <a:schemeClr val="accent6">
                    <a:lumMod val="50000"/>
                  </a:schemeClr>
                </a:solidFill>
              </a:rPr>
              <a:t>45</a:t>
            </a:r>
            <a:r>
              <a:rPr lang="en-GB" dirty="0">
                <a:solidFill>
                  <a:schemeClr val="accent6">
                    <a:lumMod val="50000"/>
                  </a:schemeClr>
                </a:solidFill>
              </a:rPr>
              <a:t> For even the Son of Man did not come to be served, but to serve, and to give his life as a ransom for many.’</a:t>
            </a:r>
          </a:p>
          <a:p>
            <a:pPr algn="ctr"/>
            <a:endParaRPr lang="en-GB" dirty="0">
              <a:solidFill>
                <a:schemeClr val="accent6">
                  <a:lumMod val="50000"/>
                </a:schemeClr>
              </a:solidFill>
            </a:endParaRPr>
          </a:p>
        </p:txBody>
      </p:sp>
      <p:sp>
        <p:nvSpPr>
          <p:cNvPr id="4" name="Vertical Scroll 3">
            <a:extLst>
              <a:ext uri="{FF2B5EF4-FFF2-40B4-BE49-F238E27FC236}">
                <a16:creationId xmlns:a16="http://schemas.microsoft.com/office/drawing/2014/main" id="{0BD0F16A-A690-8AF0-0E79-2E2CD9DECA00}"/>
              </a:ext>
            </a:extLst>
          </p:cNvPr>
          <p:cNvSpPr/>
          <p:nvPr/>
        </p:nvSpPr>
        <p:spPr>
          <a:xfrm>
            <a:off x="1309254" y="4838700"/>
            <a:ext cx="7699663" cy="1669617"/>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dirty="0">
                <a:solidFill>
                  <a:schemeClr val="accent6">
                    <a:lumMod val="50000"/>
                  </a:schemeClr>
                </a:solidFill>
              </a:rPr>
              <a:t>Blind Bartimaeus receives his sight</a:t>
            </a:r>
          </a:p>
          <a:p>
            <a:endParaRPr lang="en-GB" sz="1050" dirty="0">
              <a:solidFill>
                <a:schemeClr val="accent6">
                  <a:lumMod val="50000"/>
                </a:schemeClr>
              </a:solidFill>
            </a:endParaRPr>
          </a:p>
          <a:p>
            <a:r>
              <a:rPr lang="en-GB" b="1" baseline="30000" dirty="0">
                <a:solidFill>
                  <a:schemeClr val="accent6">
                    <a:lumMod val="50000"/>
                  </a:schemeClr>
                </a:solidFill>
              </a:rPr>
              <a:t>Mark 10:46 </a:t>
            </a:r>
            <a:r>
              <a:rPr lang="en-GB" dirty="0">
                <a:solidFill>
                  <a:schemeClr val="accent6">
                    <a:lumMod val="50000"/>
                  </a:schemeClr>
                </a:solidFill>
              </a:rPr>
              <a:t>Then they came to Jericho. As Jesus and his disciples, together with a large crowd, were leaving the city, a blind man, Bartimaeus (which means ‘son of Timaeus’), was sitting by the roadside begging.</a:t>
            </a:r>
          </a:p>
        </p:txBody>
      </p:sp>
      <p:sp>
        <p:nvSpPr>
          <p:cNvPr id="9" name="Subtitle 2">
            <a:extLst>
              <a:ext uri="{FF2B5EF4-FFF2-40B4-BE49-F238E27FC236}">
                <a16:creationId xmlns:a16="http://schemas.microsoft.com/office/drawing/2014/main" id="{8752D5AE-4FCD-FA2A-B250-1664F9610E28}"/>
              </a:ext>
            </a:extLst>
          </p:cNvPr>
          <p:cNvSpPr txBox="1">
            <a:spLocks/>
          </p:cNvSpPr>
          <p:nvPr/>
        </p:nvSpPr>
        <p:spPr>
          <a:xfrm>
            <a:off x="1475510" y="349683"/>
            <a:ext cx="4322618"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a:solidFill>
                  <a:schemeClr val="accent6">
                    <a:lumMod val="50000"/>
                  </a:schemeClr>
                </a:solidFill>
                <a:cs typeface="Arial" panose="020B0604020202020204" pitchFamily="34" charset="0"/>
              </a:rPr>
              <a:t>Jesus’ three predictions</a:t>
            </a:r>
            <a:endParaRPr lang="en-GB" sz="3200" dirty="0">
              <a:solidFill>
                <a:schemeClr val="accent6">
                  <a:lumMod val="50000"/>
                </a:schemeClr>
              </a:solidFill>
              <a:cs typeface="Arial" panose="020B0604020202020204" pitchFamily="34" charset="0"/>
            </a:endParaRPr>
          </a:p>
        </p:txBody>
      </p:sp>
      <p:sp>
        <p:nvSpPr>
          <p:cNvPr id="10" name="Subtitle 2">
            <a:extLst>
              <a:ext uri="{FF2B5EF4-FFF2-40B4-BE49-F238E27FC236}">
                <a16:creationId xmlns:a16="http://schemas.microsoft.com/office/drawing/2014/main" id="{DD1DB75C-06A4-B280-8374-1778D71DCA4B}"/>
              </a:ext>
            </a:extLst>
          </p:cNvPr>
          <p:cNvSpPr txBox="1">
            <a:spLocks/>
          </p:cNvSpPr>
          <p:nvPr/>
        </p:nvSpPr>
        <p:spPr>
          <a:xfrm>
            <a:off x="5628409" y="349683"/>
            <a:ext cx="1821872"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dirty="0">
                <a:solidFill>
                  <a:schemeClr val="accent6">
                    <a:lumMod val="50000"/>
                  </a:schemeClr>
                </a:solidFill>
                <a:cs typeface="Arial" panose="020B0604020202020204" pitchFamily="34" charset="0"/>
              </a:rPr>
              <a:t>- Mark 10</a:t>
            </a:r>
          </a:p>
        </p:txBody>
      </p:sp>
    </p:spTree>
    <p:extLst>
      <p:ext uri="{BB962C8B-B14F-4D97-AF65-F5344CB8AC3E}">
        <p14:creationId xmlns:p14="http://schemas.microsoft.com/office/powerpoint/2010/main" val="123494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Vertical Scroll 4">
            <a:extLst>
              <a:ext uri="{FF2B5EF4-FFF2-40B4-BE49-F238E27FC236}">
                <a16:creationId xmlns:a16="http://schemas.microsoft.com/office/drawing/2014/main" id="{F4DFF6F9-D187-758E-7209-FCEEEDE50B29}"/>
              </a:ext>
            </a:extLst>
          </p:cNvPr>
          <p:cNvSpPr/>
          <p:nvPr/>
        </p:nvSpPr>
        <p:spPr>
          <a:xfrm>
            <a:off x="654627" y="2573626"/>
            <a:ext cx="7699663" cy="2902383"/>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2400" b="1" dirty="0">
              <a:solidFill>
                <a:schemeClr val="accent6">
                  <a:lumMod val="50000"/>
                </a:schemeClr>
              </a:solidFill>
            </a:endParaRPr>
          </a:p>
          <a:p>
            <a:r>
              <a:rPr lang="en-GB" b="1" dirty="0">
                <a:solidFill>
                  <a:schemeClr val="accent6">
                    <a:lumMod val="50000"/>
                  </a:schemeClr>
                </a:solidFill>
              </a:rPr>
              <a:t>The request of James and John</a:t>
            </a:r>
          </a:p>
          <a:p>
            <a:endParaRPr lang="en-GB" sz="1050" dirty="0">
              <a:solidFill>
                <a:schemeClr val="accent6">
                  <a:lumMod val="50000"/>
                </a:schemeClr>
              </a:solidFill>
            </a:endParaRPr>
          </a:p>
          <a:p>
            <a:r>
              <a:rPr lang="en-GB" b="1" baseline="30000" dirty="0">
                <a:solidFill>
                  <a:schemeClr val="accent6">
                    <a:lumMod val="50000"/>
                  </a:schemeClr>
                </a:solidFill>
              </a:rPr>
              <a:t>Mark 10:35 </a:t>
            </a:r>
            <a:r>
              <a:rPr lang="en-GB" dirty="0">
                <a:solidFill>
                  <a:schemeClr val="accent6">
                    <a:lumMod val="50000"/>
                  </a:schemeClr>
                </a:solidFill>
              </a:rPr>
              <a:t>Then James and John, the sons of Zebedee, came to him. ‘Teacher,’ they said, ‘we want you to do for us whatever we ask.’</a:t>
            </a:r>
          </a:p>
          <a:p>
            <a:r>
              <a:rPr lang="en-GB" baseline="30000" dirty="0">
                <a:solidFill>
                  <a:schemeClr val="accent6">
                    <a:lumMod val="50000"/>
                  </a:schemeClr>
                </a:solidFill>
              </a:rPr>
              <a:t>36</a:t>
            </a:r>
            <a:r>
              <a:rPr lang="en-GB" dirty="0">
                <a:solidFill>
                  <a:schemeClr val="accent6">
                    <a:lumMod val="50000"/>
                  </a:schemeClr>
                </a:solidFill>
              </a:rPr>
              <a:t> ‘What do you want me to do for you?’ he asked.  </a:t>
            </a:r>
            <a:r>
              <a:rPr lang="en-GB" baseline="30000" dirty="0">
                <a:solidFill>
                  <a:schemeClr val="accent6">
                    <a:lumMod val="50000"/>
                  </a:schemeClr>
                </a:solidFill>
              </a:rPr>
              <a:t>37</a:t>
            </a:r>
            <a:r>
              <a:rPr lang="en-GB" dirty="0">
                <a:solidFill>
                  <a:schemeClr val="accent6">
                    <a:lumMod val="50000"/>
                  </a:schemeClr>
                </a:solidFill>
              </a:rPr>
              <a:t> They replied, </a:t>
            </a:r>
            <a:r>
              <a:rPr lang="en-GB" dirty="0">
                <a:solidFill>
                  <a:schemeClr val="tx1"/>
                </a:solidFill>
              </a:rPr>
              <a:t>‘Let one of us sit at your right and the other at your left in your glory.’</a:t>
            </a:r>
          </a:p>
          <a:p>
            <a:r>
              <a:rPr lang="en-GB" baseline="30000" dirty="0">
                <a:solidFill>
                  <a:schemeClr val="accent6">
                    <a:lumMod val="50000"/>
                  </a:schemeClr>
                </a:solidFill>
              </a:rPr>
              <a:t>38</a:t>
            </a:r>
            <a:r>
              <a:rPr lang="en-GB" dirty="0">
                <a:solidFill>
                  <a:schemeClr val="accent6">
                    <a:lumMod val="50000"/>
                  </a:schemeClr>
                </a:solidFill>
              </a:rPr>
              <a:t> ‘You don’t know what you are asking,’ Jesus said… </a:t>
            </a:r>
          </a:p>
          <a:p>
            <a:r>
              <a:rPr lang="en-GB" dirty="0">
                <a:solidFill>
                  <a:schemeClr val="accent6">
                    <a:lumMod val="50000"/>
                  </a:schemeClr>
                </a:solidFill>
              </a:rPr>
              <a:t>…. </a:t>
            </a:r>
            <a:r>
              <a:rPr lang="en-GB" baseline="30000" dirty="0">
                <a:solidFill>
                  <a:schemeClr val="accent6">
                    <a:lumMod val="50000"/>
                  </a:schemeClr>
                </a:solidFill>
              </a:rPr>
              <a:t>45</a:t>
            </a:r>
            <a:r>
              <a:rPr lang="en-GB" dirty="0">
                <a:solidFill>
                  <a:schemeClr val="accent6">
                    <a:lumMod val="50000"/>
                  </a:schemeClr>
                </a:solidFill>
              </a:rPr>
              <a:t> For even the Son of Man did not come to be served, but to serve, and to give his life as a ransom for many.’</a:t>
            </a:r>
          </a:p>
          <a:p>
            <a:pPr algn="ctr"/>
            <a:endParaRPr lang="en-GB" dirty="0">
              <a:solidFill>
                <a:schemeClr val="accent6">
                  <a:lumMod val="50000"/>
                </a:schemeClr>
              </a:solidFill>
            </a:endParaRPr>
          </a:p>
        </p:txBody>
      </p:sp>
      <p:sp>
        <p:nvSpPr>
          <p:cNvPr id="4" name="Subtitle 3">
            <a:extLst>
              <a:ext uri="{FF2B5EF4-FFF2-40B4-BE49-F238E27FC236}">
                <a16:creationId xmlns:a16="http://schemas.microsoft.com/office/drawing/2014/main" id="{F11E2F12-E62F-9767-78A1-68268058A3D9}"/>
              </a:ext>
            </a:extLst>
          </p:cNvPr>
          <p:cNvSpPr>
            <a:spLocks noGrp="1"/>
          </p:cNvSpPr>
          <p:nvPr>
            <p:ph type="subTitle" idx="1"/>
          </p:nvPr>
        </p:nvSpPr>
        <p:spPr/>
        <p:txBody>
          <a:bodyPr/>
          <a:lstStyle/>
          <a:p>
            <a:endParaRPr lang="en-GB"/>
          </a:p>
        </p:txBody>
      </p:sp>
      <p:sp>
        <p:nvSpPr>
          <p:cNvPr id="7" name="Subtitle 2">
            <a:extLst>
              <a:ext uri="{FF2B5EF4-FFF2-40B4-BE49-F238E27FC236}">
                <a16:creationId xmlns:a16="http://schemas.microsoft.com/office/drawing/2014/main" id="{44CC4EFB-3B13-425F-F30E-44E6E0E45666}"/>
              </a:ext>
            </a:extLst>
          </p:cNvPr>
          <p:cNvSpPr txBox="1">
            <a:spLocks/>
          </p:cNvSpPr>
          <p:nvPr/>
        </p:nvSpPr>
        <p:spPr>
          <a:xfrm>
            <a:off x="1475510" y="349683"/>
            <a:ext cx="4322618"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a:solidFill>
                  <a:schemeClr val="accent6">
                    <a:lumMod val="50000"/>
                  </a:schemeClr>
                </a:solidFill>
                <a:cs typeface="Arial" panose="020B0604020202020204" pitchFamily="34" charset="0"/>
              </a:rPr>
              <a:t>Jesus’ three predictions</a:t>
            </a:r>
            <a:endParaRPr lang="en-GB" sz="3200" dirty="0">
              <a:solidFill>
                <a:schemeClr val="accent6">
                  <a:lumMod val="50000"/>
                </a:schemeClr>
              </a:solidFill>
              <a:cs typeface="Arial" panose="020B0604020202020204" pitchFamily="34" charset="0"/>
            </a:endParaRPr>
          </a:p>
        </p:txBody>
      </p:sp>
      <p:sp>
        <p:nvSpPr>
          <p:cNvPr id="8" name="Subtitle 2">
            <a:extLst>
              <a:ext uri="{FF2B5EF4-FFF2-40B4-BE49-F238E27FC236}">
                <a16:creationId xmlns:a16="http://schemas.microsoft.com/office/drawing/2014/main" id="{0348F5AA-9A15-6CB7-550A-7FC91F1600D2}"/>
              </a:ext>
            </a:extLst>
          </p:cNvPr>
          <p:cNvSpPr txBox="1">
            <a:spLocks/>
          </p:cNvSpPr>
          <p:nvPr/>
        </p:nvSpPr>
        <p:spPr>
          <a:xfrm>
            <a:off x="5628409" y="349683"/>
            <a:ext cx="1821872"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dirty="0">
                <a:solidFill>
                  <a:schemeClr val="accent6">
                    <a:lumMod val="50000"/>
                  </a:schemeClr>
                </a:solidFill>
                <a:cs typeface="Arial" panose="020B0604020202020204" pitchFamily="34" charset="0"/>
              </a:rPr>
              <a:t>- Mark 10</a:t>
            </a:r>
          </a:p>
        </p:txBody>
      </p:sp>
    </p:spTree>
    <p:extLst>
      <p:ext uri="{BB962C8B-B14F-4D97-AF65-F5344CB8AC3E}">
        <p14:creationId xmlns:p14="http://schemas.microsoft.com/office/powerpoint/2010/main" val="204948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Vertical Scroll 4">
            <a:extLst>
              <a:ext uri="{FF2B5EF4-FFF2-40B4-BE49-F238E27FC236}">
                <a16:creationId xmlns:a16="http://schemas.microsoft.com/office/drawing/2014/main" id="{F4DFF6F9-D187-758E-7209-FCEEEDE50B29}"/>
              </a:ext>
            </a:extLst>
          </p:cNvPr>
          <p:cNvSpPr/>
          <p:nvPr/>
        </p:nvSpPr>
        <p:spPr>
          <a:xfrm>
            <a:off x="654627" y="2573626"/>
            <a:ext cx="7699663" cy="2902383"/>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2400" b="1" dirty="0">
              <a:solidFill>
                <a:schemeClr val="accent6">
                  <a:lumMod val="50000"/>
                </a:schemeClr>
              </a:solidFill>
            </a:endParaRPr>
          </a:p>
          <a:p>
            <a:r>
              <a:rPr lang="en-GB" b="1" dirty="0">
                <a:solidFill>
                  <a:schemeClr val="accent6">
                    <a:lumMod val="50000"/>
                  </a:schemeClr>
                </a:solidFill>
              </a:rPr>
              <a:t>The request of James and John</a:t>
            </a:r>
          </a:p>
          <a:p>
            <a:endParaRPr lang="en-GB" sz="1050" dirty="0">
              <a:solidFill>
                <a:schemeClr val="accent6">
                  <a:lumMod val="50000"/>
                </a:schemeClr>
              </a:solidFill>
            </a:endParaRPr>
          </a:p>
          <a:p>
            <a:r>
              <a:rPr lang="en-GB" b="1" baseline="30000" dirty="0">
                <a:solidFill>
                  <a:schemeClr val="accent6">
                    <a:lumMod val="50000"/>
                  </a:schemeClr>
                </a:solidFill>
              </a:rPr>
              <a:t>Mark 10:35 </a:t>
            </a:r>
            <a:r>
              <a:rPr lang="en-GB" dirty="0">
                <a:solidFill>
                  <a:schemeClr val="accent6">
                    <a:lumMod val="50000"/>
                  </a:schemeClr>
                </a:solidFill>
              </a:rPr>
              <a:t>Then James and John, the sons of Zebedee, came to him. ‘Teacher,’ they said, ‘we want you to do for us whatever we ask.’</a:t>
            </a:r>
          </a:p>
          <a:p>
            <a:r>
              <a:rPr lang="en-GB" baseline="30000" dirty="0">
                <a:solidFill>
                  <a:schemeClr val="accent6">
                    <a:lumMod val="50000"/>
                  </a:schemeClr>
                </a:solidFill>
              </a:rPr>
              <a:t>36</a:t>
            </a:r>
            <a:r>
              <a:rPr lang="en-GB" dirty="0">
                <a:solidFill>
                  <a:schemeClr val="accent6">
                    <a:lumMod val="50000"/>
                  </a:schemeClr>
                </a:solidFill>
              </a:rPr>
              <a:t> ‘What do you want me to do for you?’ he asked.  </a:t>
            </a:r>
            <a:r>
              <a:rPr lang="en-GB" baseline="30000" dirty="0">
                <a:solidFill>
                  <a:schemeClr val="accent6">
                    <a:lumMod val="50000"/>
                  </a:schemeClr>
                </a:solidFill>
              </a:rPr>
              <a:t>37</a:t>
            </a:r>
            <a:r>
              <a:rPr lang="en-GB" dirty="0">
                <a:solidFill>
                  <a:schemeClr val="accent6">
                    <a:lumMod val="50000"/>
                  </a:schemeClr>
                </a:solidFill>
              </a:rPr>
              <a:t> They replied, ‘Let one of us sit at your right and the other at your left in your glory.’</a:t>
            </a:r>
          </a:p>
          <a:p>
            <a:r>
              <a:rPr lang="en-GB" baseline="30000" dirty="0">
                <a:solidFill>
                  <a:schemeClr val="accent6">
                    <a:lumMod val="50000"/>
                  </a:schemeClr>
                </a:solidFill>
              </a:rPr>
              <a:t>38</a:t>
            </a:r>
            <a:r>
              <a:rPr lang="en-GB" dirty="0">
                <a:solidFill>
                  <a:schemeClr val="accent6">
                    <a:lumMod val="50000"/>
                  </a:schemeClr>
                </a:solidFill>
              </a:rPr>
              <a:t> ‘You don’t know what you are asking,’ Jesus said… </a:t>
            </a:r>
          </a:p>
          <a:p>
            <a:r>
              <a:rPr lang="en-GB" dirty="0">
                <a:solidFill>
                  <a:schemeClr val="accent6">
                    <a:lumMod val="50000"/>
                  </a:schemeClr>
                </a:solidFill>
              </a:rPr>
              <a:t>…. </a:t>
            </a:r>
            <a:r>
              <a:rPr lang="en-GB" baseline="30000" dirty="0">
                <a:solidFill>
                  <a:schemeClr val="tx1"/>
                </a:solidFill>
              </a:rPr>
              <a:t>45</a:t>
            </a:r>
            <a:r>
              <a:rPr lang="en-GB" dirty="0">
                <a:solidFill>
                  <a:schemeClr val="tx1"/>
                </a:solidFill>
              </a:rPr>
              <a:t> For even the Son of Man did not come to be served, but to serve, and to give his life as a ransom for many.’</a:t>
            </a:r>
          </a:p>
          <a:p>
            <a:pPr algn="ctr"/>
            <a:endParaRPr lang="en-GB" dirty="0">
              <a:solidFill>
                <a:schemeClr val="accent6">
                  <a:lumMod val="50000"/>
                </a:schemeClr>
              </a:solidFill>
            </a:endParaRPr>
          </a:p>
        </p:txBody>
      </p:sp>
      <p:sp>
        <p:nvSpPr>
          <p:cNvPr id="4" name="Subtitle 3">
            <a:extLst>
              <a:ext uri="{FF2B5EF4-FFF2-40B4-BE49-F238E27FC236}">
                <a16:creationId xmlns:a16="http://schemas.microsoft.com/office/drawing/2014/main" id="{210CC90B-9A5F-87A4-13E2-433D2B441A51}"/>
              </a:ext>
            </a:extLst>
          </p:cNvPr>
          <p:cNvSpPr>
            <a:spLocks noGrp="1"/>
          </p:cNvSpPr>
          <p:nvPr>
            <p:ph type="subTitle" idx="1"/>
          </p:nvPr>
        </p:nvSpPr>
        <p:spPr/>
        <p:txBody>
          <a:bodyPr/>
          <a:lstStyle/>
          <a:p>
            <a:endParaRPr lang="en-GB"/>
          </a:p>
        </p:txBody>
      </p:sp>
      <p:sp>
        <p:nvSpPr>
          <p:cNvPr id="7" name="Subtitle 2">
            <a:extLst>
              <a:ext uri="{FF2B5EF4-FFF2-40B4-BE49-F238E27FC236}">
                <a16:creationId xmlns:a16="http://schemas.microsoft.com/office/drawing/2014/main" id="{CBCD583C-115C-C392-FBCF-6E3CF11C7C72}"/>
              </a:ext>
            </a:extLst>
          </p:cNvPr>
          <p:cNvSpPr txBox="1">
            <a:spLocks/>
          </p:cNvSpPr>
          <p:nvPr/>
        </p:nvSpPr>
        <p:spPr>
          <a:xfrm>
            <a:off x="1475510" y="349683"/>
            <a:ext cx="4322618"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a:solidFill>
                  <a:schemeClr val="accent6">
                    <a:lumMod val="50000"/>
                  </a:schemeClr>
                </a:solidFill>
                <a:cs typeface="Arial" panose="020B0604020202020204" pitchFamily="34" charset="0"/>
              </a:rPr>
              <a:t>Jesus’ three predictions</a:t>
            </a:r>
            <a:endParaRPr lang="en-GB" sz="3200" dirty="0">
              <a:solidFill>
                <a:schemeClr val="accent6">
                  <a:lumMod val="50000"/>
                </a:schemeClr>
              </a:solidFill>
              <a:cs typeface="Arial" panose="020B0604020202020204" pitchFamily="34" charset="0"/>
            </a:endParaRPr>
          </a:p>
        </p:txBody>
      </p:sp>
      <p:sp>
        <p:nvSpPr>
          <p:cNvPr id="8" name="Subtitle 2">
            <a:extLst>
              <a:ext uri="{FF2B5EF4-FFF2-40B4-BE49-F238E27FC236}">
                <a16:creationId xmlns:a16="http://schemas.microsoft.com/office/drawing/2014/main" id="{B07D4A01-5ABD-19E9-B69B-EF4048F003B2}"/>
              </a:ext>
            </a:extLst>
          </p:cNvPr>
          <p:cNvSpPr txBox="1">
            <a:spLocks/>
          </p:cNvSpPr>
          <p:nvPr/>
        </p:nvSpPr>
        <p:spPr>
          <a:xfrm>
            <a:off x="5628409" y="349683"/>
            <a:ext cx="1821872" cy="5543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dirty="0">
                <a:solidFill>
                  <a:schemeClr val="accent6">
                    <a:lumMod val="50000"/>
                  </a:schemeClr>
                </a:solidFill>
                <a:cs typeface="Arial" panose="020B0604020202020204" pitchFamily="34" charset="0"/>
              </a:rPr>
              <a:t>- Mark 10</a:t>
            </a:r>
          </a:p>
        </p:txBody>
      </p:sp>
    </p:spTree>
    <p:extLst>
      <p:ext uri="{BB962C8B-B14F-4D97-AF65-F5344CB8AC3E}">
        <p14:creationId xmlns:p14="http://schemas.microsoft.com/office/powerpoint/2010/main" val="3352207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991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Vertical Scroll 4">
            <a:extLst>
              <a:ext uri="{FF2B5EF4-FFF2-40B4-BE49-F238E27FC236}">
                <a16:creationId xmlns:a16="http://schemas.microsoft.com/office/drawing/2014/main" id="{F4DFF6F9-D187-758E-7209-FCEEEDE50B29}"/>
              </a:ext>
            </a:extLst>
          </p:cNvPr>
          <p:cNvSpPr/>
          <p:nvPr/>
        </p:nvSpPr>
        <p:spPr>
          <a:xfrm>
            <a:off x="722168" y="1042626"/>
            <a:ext cx="7699663" cy="4772747"/>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Exodus 21</a:t>
            </a:r>
          </a:p>
          <a:p>
            <a:endParaRPr lang="en-GB" sz="10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r>
              <a:rPr lang="en-GB" sz="1800" b="1" baseline="300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2 </a:t>
            </a:r>
            <a:r>
              <a:rPr lang="en-GB" sz="18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‘If you buy a Hebrew servant, he is to serve you for six years. But in the seventh year, he shall go free, without paying anything.  </a:t>
            </a:r>
            <a:r>
              <a:rPr lang="en-GB" sz="1800" b="1" baseline="300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3 </a:t>
            </a:r>
            <a:r>
              <a:rPr lang="en-GB" sz="18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If he comes alone, he is to go free alone; but if he has a wife when he comes, she is to go with him. </a:t>
            </a:r>
            <a:r>
              <a:rPr lang="en-GB" sz="1800" b="1" baseline="300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4 </a:t>
            </a:r>
            <a:r>
              <a:rPr lang="en-GB" sz="18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If his master gives him a wife and she bears him sons or daughters, the woman and her children shall belong to her master, and only the man shall go free.</a:t>
            </a:r>
            <a:endParaRPr lang="en-GB" sz="1800" dirty="0">
              <a:solidFill>
                <a:schemeClr val="accent6">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a:p>
            <a:r>
              <a:rPr lang="en-GB" sz="1800" b="1" baseline="300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5 </a:t>
            </a:r>
            <a:r>
              <a:rPr lang="en-GB" sz="18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‘But if the servant declares, “I love my master and my wife and children and do not want to go free,” </a:t>
            </a:r>
            <a:r>
              <a:rPr lang="en-GB" sz="1800" b="1" baseline="300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6 </a:t>
            </a:r>
            <a:r>
              <a:rPr lang="en-GB" sz="1800" dirty="0">
                <a:solidFill>
                  <a:schemeClr val="accent6">
                    <a:lumMod val="50000"/>
                  </a:schemeClr>
                </a:solidFill>
                <a:effectLst/>
                <a:latin typeface="Arial" panose="020B0604020202020204" pitchFamily="34" charset="0"/>
                <a:ea typeface="Calibri" panose="020F0502020204030204" pitchFamily="34" charset="0"/>
                <a:cs typeface="Arial" panose="020B0604020202020204" pitchFamily="34" charset="0"/>
              </a:rPr>
              <a:t>then his master must take him before the judges.  He shall take him to the door or the door-post and pierce his ear with an awl. Then he will be his servant for life.</a:t>
            </a:r>
            <a:endParaRPr lang="en-GB" sz="1800" dirty="0">
              <a:solidFill>
                <a:schemeClr val="accent6">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9217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Vertical Scroll 4">
            <a:extLst>
              <a:ext uri="{FF2B5EF4-FFF2-40B4-BE49-F238E27FC236}">
                <a16:creationId xmlns:a16="http://schemas.microsoft.com/office/drawing/2014/main" id="{F4DFF6F9-D187-758E-7209-FCEEEDE50B29}"/>
              </a:ext>
            </a:extLst>
          </p:cNvPr>
          <p:cNvSpPr/>
          <p:nvPr/>
        </p:nvSpPr>
        <p:spPr>
          <a:xfrm>
            <a:off x="722168" y="1042626"/>
            <a:ext cx="7699663" cy="4772747"/>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Psalm 40</a:t>
            </a:r>
          </a:p>
          <a:p>
            <a:endParaRPr lang="en-GB" sz="10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r>
              <a:rPr lang="en-GB" sz="1800" b="1" baseline="30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6 </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Sacrifice and offering you did not desire –</a:t>
            </a:r>
            <a:b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b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but my ears you have opened; –</a:t>
            </a:r>
            <a:b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b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burnt offerings and sin offerings you did not require.</a:t>
            </a:r>
            <a:b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br>
            <a:r>
              <a:rPr lang="en-GB" sz="1800" b="1" baseline="30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7 </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Then I said, ‘Here I am, I have come –</a:t>
            </a:r>
            <a:b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b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it is written about me in the scroll. </a:t>
            </a:r>
            <a:b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br>
            <a:r>
              <a:rPr lang="en-GB" sz="1800" b="1" baseline="30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8 </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I desire to do your will, my God;</a:t>
            </a:r>
            <a:b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b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your law is within my heart.’</a:t>
            </a:r>
            <a:endParaRPr lang="en-GB" sz="1800" dirty="0">
              <a:solidFill>
                <a:schemeClr val="accent6">
                  <a:lumMod val="50000"/>
                </a:schemeClr>
              </a:solidFill>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711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33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5" name="Vertical Scroll 4">
            <a:extLst>
              <a:ext uri="{FF2B5EF4-FFF2-40B4-BE49-F238E27FC236}">
                <a16:creationId xmlns:a16="http://schemas.microsoft.com/office/drawing/2014/main" id="{F4DFF6F9-D187-758E-7209-FCEEEDE50B29}"/>
              </a:ext>
            </a:extLst>
          </p:cNvPr>
          <p:cNvSpPr/>
          <p:nvPr/>
        </p:nvSpPr>
        <p:spPr>
          <a:xfrm>
            <a:off x="722167" y="377609"/>
            <a:ext cx="7699663" cy="3394292"/>
          </a:xfrm>
          <a:prstGeom prst="verticalScroll">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Joshua 6</a:t>
            </a:r>
          </a:p>
          <a:p>
            <a:endParaRPr lang="en-GB" sz="10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r>
              <a:rPr lang="en-GB" sz="1800" baseline="30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26 </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At that time Joshua pronounced this solemn oath: ‘Cursed before the Lord is the one who undertakes to rebuild this city, Jericho:</a:t>
            </a:r>
          </a:p>
          <a:p>
            <a:pPr marL="457200"/>
            <a:endParaRPr lang="en-GB" sz="6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457200"/>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‘At the cost of his firstborn son</a:t>
            </a:r>
          </a:p>
          <a:p>
            <a:pPr marL="457200"/>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he will lay its foundations;</a:t>
            </a:r>
          </a:p>
          <a:p>
            <a:pPr marL="457200"/>
            <a:endParaRPr lang="en-GB" sz="6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457200"/>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at the cost of his youngest</a:t>
            </a:r>
          </a:p>
          <a:p>
            <a:pPr marL="457200"/>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he will set up its gates.’</a:t>
            </a:r>
          </a:p>
        </p:txBody>
      </p:sp>
      <p:sp>
        <p:nvSpPr>
          <p:cNvPr id="2" name="Vertical Scroll 1">
            <a:extLst>
              <a:ext uri="{FF2B5EF4-FFF2-40B4-BE49-F238E27FC236}">
                <a16:creationId xmlns:a16="http://schemas.microsoft.com/office/drawing/2014/main" id="{8CB2C1BA-C1BC-22A5-DC92-EDA9CCD40448}"/>
              </a:ext>
            </a:extLst>
          </p:cNvPr>
          <p:cNvSpPr/>
          <p:nvPr/>
        </p:nvSpPr>
        <p:spPr>
          <a:xfrm>
            <a:off x="722166" y="4100873"/>
            <a:ext cx="7699663" cy="2379518"/>
          </a:xfrm>
          <a:prstGeom prst="verticalScroll">
            <a:avLst/>
          </a:prstGeom>
          <a:solidFill>
            <a:srgbClr val="B5E39D"/>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rPr>
              <a:t>1 Kings 16</a:t>
            </a:r>
          </a:p>
          <a:p>
            <a:endParaRPr lang="en-GB" sz="1000" b="1" dirty="0">
              <a:solidFill>
                <a:schemeClr val="accent6">
                  <a:lumMod val="50000"/>
                </a:schemeClr>
              </a:solidFill>
              <a:latin typeface="Arial" panose="020B0604020202020204" pitchFamily="34" charset="0"/>
              <a:ea typeface="Calibri" panose="020F0502020204030204" pitchFamily="34" charset="0"/>
              <a:cs typeface="Arial" panose="020B0604020202020204" pitchFamily="34" charset="0"/>
            </a:endParaRPr>
          </a:p>
          <a:p>
            <a:pPr marL="457200"/>
            <a:r>
              <a:rPr lang="en-GB" sz="1800" baseline="300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34 </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In Ahab’s time, </a:t>
            </a:r>
            <a:r>
              <a:rPr lang="en-GB" sz="1800" dirty="0" err="1">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Hiel</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of Bethel rebuilt Jericho. He laid its foundations at the cost of his firstborn son </a:t>
            </a:r>
            <a:r>
              <a:rPr lang="en-GB" sz="1800" dirty="0" err="1">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Abiram</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and he set up its gates at the cost of his youngest son </a:t>
            </a:r>
            <a:r>
              <a:rPr lang="en-GB" sz="1800" dirty="0" err="1">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Segub</a:t>
            </a:r>
            <a:r>
              <a:rPr lang="en-GB" sz="1800" dirty="0">
                <a:solidFill>
                  <a:schemeClr val="accent6">
                    <a:lumMod val="50000"/>
                  </a:schemeClr>
                </a:solidFill>
                <a:effectLst/>
                <a:latin typeface="Arial" panose="020B0604020202020204" pitchFamily="34" charset="0"/>
                <a:ea typeface="Times New Roman" panose="02020603050405020304" pitchFamily="18" charset="0"/>
                <a:cs typeface="Arial" panose="020B0604020202020204" pitchFamily="34" charset="0"/>
              </a:rPr>
              <a:t>, in accordance with the word of the Lord spoken by Joshua son of Nun.</a:t>
            </a:r>
          </a:p>
        </p:txBody>
      </p:sp>
    </p:spTree>
    <p:extLst>
      <p:ext uri="{BB962C8B-B14F-4D97-AF65-F5344CB8AC3E}">
        <p14:creationId xmlns:p14="http://schemas.microsoft.com/office/powerpoint/2010/main" val="1178405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1124</TotalTime>
  <Words>1224</Words>
  <Application>Microsoft Macintosh PowerPoint</Application>
  <PresentationFormat>On-screen Show (4:3)</PresentationFormat>
  <Paragraphs>70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Rudge</dc:creator>
  <cp:lastModifiedBy>Steve Rudge</cp:lastModifiedBy>
  <cp:revision>16</cp:revision>
  <dcterms:created xsi:type="dcterms:W3CDTF">2017-01-06T19:37:06Z</dcterms:created>
  <dcterms:modified xsi:type="dcterms:W3CDTF">2024-11-26T13:46:57Z</dcterms:modified>
</cp:coreProperties>
</file>